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8" r:id="rId23"/>
    <p:sldId id="277" r:id="rId24"/>
    <p:sldId id="279" r:id="rId25"/>
    <p:sldId id="280" r:id="rId26"/>
    <p:sldId id="282" r:id="rId27"/>
    <p:sldId id="281" r:id="rId28"/>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574" autoAdjust="0"/>
  </p:normalViewPr>
  <p:slideViewPr>
    <p:cSldViewPr>
      <p:cViewPr varScale="1">
        <p:scale>
          <a:sx n="83" d="100"/>
          <a:sy n="83" d="100"/>
        </p:scale>
        <p:origin x="1454" y="67"/>
      </p:cViewPr>
      <p:guideLst>
        <p:guide orient="horz" pos="2160"/>
        <p:guide pos="2880"/>
      </p:guideLst>
    </p:cSldViewPr>
  </p:slideViewPr>
  <p:outlineViewPr>
    <p:cViewPr>
      <p:scale>
        <a:sx n="33" d="100"/>
        <a:sy n="33" d="100"/>
      </p:scale>
      <p:origin x="0" y="14664"/>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AD5288-B6B4-42F1-807B-76A834CC60F3}" type="datetimeFigureOut">
              <a:rPr lang="pl-PL" smtClean="0"/>
              <a:pPr/>
              <a:t>05.12.2019</a:t>
            </a:fld>
            <a:endParaRPr lang="pl-PL"/>
          </a:p>
        </p:txBody>
      </p:sp>
      <p:sp>
        <p:nvSpPr>
          <p:cNvPr id="4" name="Symbol zastępczy obrazu slajd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E4AB4DC-0D2E-4572-99FA-54CBCE8C71D8}" type="slidenum">
              <a:rPr lang="pl-PL" smtClean="0"/>
              <a:pPr/>
              <a:t>‹#›</a:t>
            </a:fld>
            <a:endParaRPr lang="pl-PL"/>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dirty="0"/>
          </a:p>
        </p:txBody>
      </p:sp>
      <p:sp>
        <p:nvSpPr>
          <p:cNvPr id="4" name="Symbol zastępczy numeru slajdu 3"/>
          <p:cNvSpPr>
            <a:spLocks noGrp="1"/>
          </p:cNvSpPr>
          <p:nvPr>
            <p:ph type="sldNum" sz="quarter" idx="10"/>
          </p:nvPr>
        </p:nvSpPr>
        <p:spPr/>
        <p:txBody>
          <a:bodyPr/>
          <a:lstStyle/>
          <a:p>
            <a:fld id="{4E4AB4DC-0D2E-4572-99FA-54CBCE8C71D8}" type="slidenum">
              <a:rPr lang="pl-PL" smtClean="0"/>
              <a:pPr/>
              <a:t>23</a:t>
            </a:fld>
            <a:endParaRPr lang="pl-PL"/>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10" name="Trójkąt prostokątny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ytuł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pl-PL" smtClean="0"/>
              <a:t>Kliknij, aby edytować styl</a:t>
            </a:r>
            <a:endParaRPr kumimoji="0" lang="en-US"/>
          </a:p>
        </p:txBody>
      </p:sp>
      <p:sp>
        <p:nvSpPr>
          <p:cNvPr id="17" name="Podtytuł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pl-PL" smtClean="0"/>
              <a:t>Kliknij, aby edytować styl wzorca podtytułu</a:t>
            </a:r>
            <a:endParaRPr kumimoji="0" lang="en-US"/>
          </a:p>
        </p:txBody>
      </p:sp>
      <p:grpSp>
        <p:nvGrpSpPr>
          <p:cNvPr id="2" name="Grupa 1"/>
          <p:cNvGrpSpPr/>
          <p:nvPr/>
        </p:nvGrpSpPr>
        <p:grpSpPr>
          <a:xfrm>
            <a:off x="-3765" y="4953000"/>
            <a:ext cx="9147765" cy="1912088"/>
            <a:chOff x="-3765" y="4832896"/>
            <a:chExt cx="9147765" cy="2032192"/>
          </a:xfrm>
        </p:grpSpPr>
        <p:sp>
          <p:nvSpPr>
            <p:cNvPr id="7" name="Dowolny kształt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Dowolny kształt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Dowolny kształt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Łącznik prosty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Symbol zastępczy daty 29"/>
          <p:cNvSpPr>
            <a:spLocks noGrp="1"/>
          </p:cNvSpPr>
          <p:nvPr>
            <p:ph type="dt" sz="half" idx="10"/>
          </p:nvPr>
        </p:nvSpPr>
        <p:spPr/>
        <p:txBody>
          <a:bodyPr/>
          <a:lstStyle>
            <a:lvl1pPr>
              <a:defRPr>
                <a:solidFill>
                  <a:srgbClr val="FFFFFF"/>
                </a:solidFill>
              </a:defRPr>
            </a:lvl1pPr>
            <a:extLst/>
          </a:lstStyle>
          <a:p>
            <a:fld id="{6FF1D927-1506-44F2-A95F-E02E110B4B6E}" type="datetimeFigureOut">
              <a:rPr lang="pl-PL" smtClean="0"/>
              <a:pPr/>
              <a:t>05.12.2019</a:t>
            </a:fld>
            <a:endParaRPr lang="pl-PL"/>
          </a:p>
        </p:txBody>
      </p:sp>
      <p:sp>
        <p:nvSpPr>
          <p:cNvPr id="19" name="Symbol zastępczy stopki 18"/>
          <p:cNvSpPr>
            <a:spLocks noGrp="1"/>
          </p:cNvSpPr>
          <p:nvPr>
            <p:ph type="ftr" sz="quarter" idx="11"/>
          </p:nvPr>
        </p:nvSpPr>
        <p:spPr/>
        <p:txBody>
          <a:bodyPr/>
          <a:lstStyle>
            <a:lvl1pPr>
              <a:defRPr>
                <a:solidFill>
                  <a:schemeClr val="accent1">
                    <a:tint val="20000"/>
                  </a:schemeClr>
                </a:solidFill>
              </a:defRPr>
            </a:lvl1pPr>
            <a:extLst/>
          </a:lstStyle>
          <a:p>
            <a:endParaRPr lang="pl-PL"/>
          </a:p>
        </p:txBody>
      </p:sp>
      <p:sp>
        <p:nvSpPr>
          <p:cNvPr id="27" name="Symbol zastępczy numeru slajdu 26"/>
          <p:cNvSpPr>
            <a:spLocks noGrp="1"/>
          </p:cNvSpPr>
          <p:nvPr>
            <p:ph type="sldNum" sz="quarter" idx="12"/>
          </p:nvPr>
        </p:nvSpPr>
        <p:spPr/>
        <p:txBody>
          <a:bodyPr/>
          <a:lstStyle>
            <a:lvl1pPr>
              <a:defRPr>
                <a:solidFill>
                  <a:srgbClr val="FFFFFF"/>
                </a:solidFill>
              </a:defRPr>
            </a:lvl1pPr>
            <a:extLst/>
          </a:lstStyle>
          <a:p>
            <a:fld id="{DEA07E5D-A5B9-431B-A8D5-20D140B14FD3}" type="slidenum">
              <a:rPr lang="pl-PL" smtClean="0"/>
              <a:pPr/>
              <a:t>‹#›</a:t>
            </a:fld>
            <a:endParaRPr lang="pl-PL"/>
          </a:p>
        </p:txBody>
      </p:sp>
    </p:spTree>
  </p:cSld>
  <p:clrMapOvr>
    <a:masterClrMapping/>
  </p:clrMapOvr>
  <p:transition>
    <p:wipe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a:xfrm>
            <a:off x="457200" y="1481329"/>
            <a:ext cx="8229600" cy="4386071"/>
          </a:xfrm>
        </p:spPr>
        <p:txBody>
          <a:bodyPr vert="eaVer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6FF1D927-1506-44F2-A95F-E02E110B4B6E}" type="datetimeFigureOut">
              <a:rPr lang="pl-PL" smtClean="0"/>
              <a:pPr/>
              <a:t>05.12.2019</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DEA07E5D-A5B9-431B-A8D5-20D140B14FD3}" type="slidenum">
              <a:rPr lang="pl-PL" smtClean="0"/>
              <a:pPr/>
              <a:t>‹#›</a:t>
            </a:fld>
            <a:endParaRPr lang="pl-PL"/>
          </a:p>
        </p:txBody>
      </p:sp>
    </p:spTree>
  </p:cSld>
  <p:clrMapOvr>
    <a:masterClrMapping/>
  </p:clrMapOvr>
  <p:transition>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844013" y="274640"/>
            <a:ext cx="1777470" cy="5592761"/>
          </a:xfrm>
        </p:spPr>
        <p:txBody>
          <a:bodyPr vert="eaVert"/>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a:xfrm>
            <a:off x="457200" y="274641"/>
            <a:ext cx="6324600" cy="5592760"/>
          </a:xfrm>
        </p:spPr>
        <p:txBody>
          <a:bodyPr vert="eaVer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6FF1D927-1506-44F2-A95F-E02E110B4B6E}" type="datetimeFigureOut">
              <a:rPr lang="pl-PL" smtClean="0"/>
              <a:pPr/>
              <a:t>05.12.2019</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DEA07E5D-A5B9-431B-A8D5-20D140B14FD3}" type="slidenum">
              <a:rPr lang="pl-PL" smtClean="0"/>
              <a:pPr/>
              <a:t>‹#›</a:t>
            </a:fld>
            <a:endParaRPr lang="pl-PL"/>
          </a:p>
        </p:txBody>
      </p:sp>
    </p:spTree>
  </p:cSld>
  <p:clrMapOvr>
    <a:masterClrMapping/>
  </p:clrMapOvr>
  <p:transition>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6FF1D927-1506-44F2-A95F-E02E110B4B6E}" type="datetimeFigureOut">
              <a:rPr lang="pl-PL" smtClean="0"/>
              <a:pPr/>
              <a:t>05.12.2019</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DEA07E5D-A5B9-431B-A8D5-20D140B14FD3}" type="slidenum">
              <a:rPr lang="pl-PL" smtClean="0"/>
              <a:pPr/>
              <a:t>‹#›</a:t>
            </a:fld>
            <a:endParaRPr lang="pl-PL"/>
          </a:p>
        </p:txBody>
      </p:sp>
      <p:sp>
        <p:nvSpPr>
          <p:cNvPr id="7" name="Tytuł 6"/>
          <p:cNvSpPr>
            <a:spLocks noGrp="1"/>
          </p:cNvSpPr>
          <p:nvPr>
            <p:ph type="title"/>
          </p:nvPr>
        </p:nvSpPr>
        <p:spPr/>
        <p:txBody>
          <a:bodyPr rtlCol="0"/>
          <a:lstStyle/>
          <a:p>
            <a:r>
              <a:rPr kumimoji="0" lang="pl-PL" smtClean="0"/>
              <a:t>Kliknij, aby edytować styl</a:t>
            </a:r>
            <a:endParaRPr kumimoji="0" lang="en-US"/>
          </a:p>
        </p:txBody>
      </p:sp>
    </p:spTree>
  </p:cSld>
  <p:clrMapOvr>
    <a:masterClrMapping/>
  </p:clrMapOvr>
  <p:transition>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pl-PL" smtClean="0"/>
              <a:t>Kliknij, aby edytować styl</a:t>
            </a:r>
            <a:endParaRPr kumimoji="0" lang="en-US"/>
          </a:p>
        </p:txBody>
      </p:sp>
      <p:sp>
        <p:nvSpPr>
          <p:cNvPr id="3" name="Symbol zastępczy tekstu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pl-PL" smtClean="0"/>
              <a:t>Kliknij, aby edytować style wzorca tekstu</a:t>
            </a:r>
          </a:p>
        </p:txBody>
      </p:sp>
      <p:sp>
        <p:nvSpPr>
          <p:cNvPr id="4" name="Symbol zastępczy daty 3"/>
          <p:cNvSpPr>
            <a:spLocks noGrp="1"/>
          </p:cNvSpPr>
          <p:nvPr>
            <p:ph type="dt" sz="half" idx="10"/>
          </p:nvPr>
        </p:nvSpPr>
        <p:spPr/>
        <p:txBody>
          <a:bodyPr/>
          <a:lstStyle/>
          <a:p>
            <a:fld id="{6FF1D927-1506-44F2-A95F-E02E110B4B6E}" type="datetimeFigureOut">
              <a:rPr lang="pl-PL" smtClean="0"/>
              <a:pPr/>
              <a:t>05.12.2019</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DEA07E5D-A5B9-431B-A8D5-20D140B14FD3}" type="slidenum">
              <a:rPr lang="pl-PL" smtClean="0"/>
              <a:pPr/>
              <a:t>‹#›</a:t>
            </a:fld>
            <a:endParaRPr lang="pl-PL"/>
          </a:p>
        </p:txBody>
      </p:sp>
      <p:sp>
        <p:nvSpPr>
          <p:cNvPr id="7" name="Pag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Pag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masterClrMapping/>
  </p:clrMapOvr>
  <p:transition>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3" name="Symbol zastępczy zawartości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zawartości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p:txBody>
          <a:bodyPr/>
          <a:lstStyle/>
          <a:p>
            <a:fld id="{6FF1D927-1506-44F2-A95F-E02E110B4B6E}" type="datetimeFigureOut">
              <a:rPr lang="pl-PL" smtClean="0"/>
              <a:pPr/>
              <a:t>05.12.2019</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DEA07E5D-A5B9-431B-A8D5-20D140B14FD3}" type="slidenum">
              <a:rPr lang="pl-PL" smtClean="0"/>
              <a:pPr/>
              <a:t>‹#›</a:t>
            </a:fld>
            <a:endParaRPr lang="pl-PL"/>
          </a:p>
        </p:txBody>
      </p:sp>
      <p:sp>
        <p:nvSpPr>
          <p:cNvPr id="8" name="Tytuł 7"/>
          <p:cNvSpPr>
            <a:spLocks noGrp="1"/>
          </p:cNvSpPr>
          <p:nvPr>
            <p:ph type="title"/>
          </p:nvPr>
        </p:nvSpPr>
        <p:spPr/>
        <p:txBody>
          <a:bodyPr rtlCol="0"/>
          <a:lstStyle/>
          <a:p>
            <a:r>
              <a:rPr kumimoji="0" lang="pl-PL" smtClean="0"/>
              <a:t>Kliknij, aby edytować styl</a:t>
            </a:r>
            <a:endParaRPr kumimoji="0" lang="en-US"/>
          </a:p>
        </p:txBody>
      </p:sp>
    </p:spTree>
  </p:cSld>
  <p:clrMapOvr>
    <a:masterClrMapping/>
  </p:clrMapOvr>
  <p:transition>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8229600" cy="1143000"/>
          </a:xfrm>
        </p:spPr>
        <p:txBody>
          <a:bodyPr anchor="ctr"/>
          <a:lstStyle>
            <a:lvl1pPr>
              <a:defRPr/>
            </a:lvl1pPr>
            <a:extLst/>
          </a:lstStyle>
          <a:p>
            <a:r>
              <a:rPr kumimoji="0" lang="pl-PL" smtClean="0"/>
              <a:t>Kliknij, aby edytować styl</a:t>
            </a:r>
            <a:endParaRPr kumimoji="0" lang="en-US"/>
          </a:p>
        </p:txBody>
      </p:sp>
      <p:sp>
        <p:nvSpPr>
          <p:cNvPr id="3" name="Symbol zastępczy tekstu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l-PL" smtClean="0"/>
              <a:t>Kliknij, aby edytować style wzorca tekstu</a:t>
            </a:r>
          </a:p>
        </p:txBody>
      </p:sp>
      <p:sp>
        <p:nvSpPr>
          <p:cNvPr id="4" name="Symbol zastępczy tekstu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l-PL" smtClean="0"/>
              <a:t>Kliknij, aby edytować style wzorca tekstu</a:t>
            </a:r>
          </a:p>
        </p:txBody>
      </p:sp>
      <p:sp>
        <p:nvSpPr>
          <p:cNvPr id="5" name="Symbol zastępczy zawartości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6" name="Symbol zastępczy zawartości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7" name="Symbol zastępczy daty 6"/>
          <p:cNvSpPr>
            <a:spLocks noGrp="1"/>
          </p:cNvSpPr>
          <p:nvPr>
            <p:ph type="dt" sz="half" idx="10"/>
          </p:nvPr>
        </p:nvSpPr>
        <p:spPr/>
        <p:txBody>
          <a:bodyPr/>
          <a:lstStyle/>
          <a:p>
            <a:fld id="{6FF1D927-1506-44F2-A95F-E02E110B4B6E}" type="datetimeFigureOut">
              <a:rPr lang="pl-PL" smtClean="0"/>
              <a:pPr/>
              <a:t>05.12.2019</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DEA07E5D-A5B9-431B-A8D5-20D140B14FD3}" type="slidenum">
              <a:rPr lang="pl-PL" smtClean="0"/>
              <a:pPr/>
              <a:t>‹#›</a:t>
            </a:fld>
            <a:endParaRPr lang="pl-PL"/>
          </a:p>
        </p:txBody>
      </p:sp>
    </p:spTree>
  </p:cSld>
  <p:clrMapOvr>
    <a:masterClrMapping/>
  </p:clrMapOvr>
  <p:transition>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3" name="Symbol zastępczy daty 2"/>
          <p:cNvSpPr>
            <a:spLocks noGrp="1"/>
          </p:cNvSpPr>
          <p:nvPr>
            <p:ph type="dt" sz="half" idx="10"/>
          </p:nvPr>
        </p:nvSpPr>
        <p:spPr/>
        <p:txBody>
          <a:bodyPr/>
          <a:lstStyle/>
          <a:p>
            <a:fld id="{6FF1D927-1506-44F2-A95F-E02E110B4B6E}" type="datetimeFigureOut">
              <a:rPr lang="pl-PL" smtClean="0"/>
              <a:pPr/>
              <a:t>05.12.2019</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DEA07E5D-A5B9-431B-A8D5-20D140B14FD3}" type="slidenum">
              <a:rPr lang="pl-PL" smtClean="0"/>
              <a:pPr/>
              <a:t>‹#›</a:t>
            </a:fld>
            <a:endParaRPr lang="pl-PL"/>
          </a:p>
        </p:txBody>
      </p:sp>
      <p:sp>
        <p:nvSpPr>
          <p:cNvPr id="6" name="Tytuł 5"/>
          <p:cNvSpPr>
            <a:spLocks noGrp="1"/>
          </p:cNvSpPr>
          <p:nvPr>
            <p:ph type="title"/>
          </p:nvPr>
        </p:nvSpPr>
        <p:spPr/>
        <p:txBody>
          <a:bodyPr rtlCol="0"/>
          <a:lstStyle/>
          <a:p>
            <a:r>
              <a:rPr kumimoji="0" lang="pl-PL" smtClean="0"/>
              <a:t>Kliknij, aby edytować styl</a:t>
            </a:r>
            <a:endParaRPr kumimoji="0" lang="en-US"/>
          </a:p>
        </p:txBody>
      </p:sp>
    </p:spTree>
  </p:cSld>
  <p:clrMapOvr>
    <a:masterClrMapping/>
  </p:clrMapOvr>
  <p:transition>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6FF1D927-1506-44F2-A95F-E02E110B4B6E}" type="datetimeFigureOut">
              <a:rPr lang="pl-PL" smtClean="0"/>
              <a:pPr/>
              <a:t>05.12.2019</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DEA07E5D-A5B9-431B-A8D5-20D140B14FD3}" type="slidenum">
              <a:rPr lang="pl-PL" smtClean="0"/>
              <a:pPr/>
              <a:t>‹#›</a:t>
            </a:fld>
            <a:endParaRPr lang="pl-PL"/>
          </a:p>
        </p:txBody>
      </p:sp>
    </p:spTree>
  </p:cSld>
  <p:clrMapOvr>
    <a:masterClrMapping/>
  </p:clrMapOvr>
  <p:transition>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pl-PL" smtClean="0"/>
              <a:t>Kliknij, aby edytować styl</a:t>
            </a:r>
            <a:endParaRPr kumimoji="0" lang="en-US"/>
          </a:p>
        </p:txBody>
      </p:sp>
      <p:sp>
        <p:nvSpPr>
          <p:cNvPr id="3" name="Symbol zastępczy tekstu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pl-PL" smtClean="0"/>
              <a:t>Kliknij, aby edytować style wzorca tekstu</a:t>
            </a:r>
          </a:p>
        </p:txBody>
      </p:sp>
      <p:sp>
        <p:nvSpPr>
          <p:cNvPr id="4" name="Symbol zastępczy zawartości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a:xfrm>
            <a:off x="6727032" y="6407944"/>
            <a:ext cx="1920240" cy="365760"/>
          </a:xfrm>
        </p:spPr>
        <p:txBody>
          <a:bodyPr/>
          <a:lstStyle/>
          <a:p>
            <a:fld id="{6FF1D927-1506-44F2-A95F-E02E110B4B6E}" type="datetimeFigureOut">
              <a:rPr lang="pl-PL" smtClean="0"/>
              <a:pPr/>
              <a:t>05.12.2019</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DEA07E5D-A5B9-431B-A8D5-20D140B14FD3}" type="slidenum">
              <a:rPr lang="pl-PL" smtClean="0"/>
              <a:pPr/>
              <a:t>‹#›</a:t>
            </a:fld>
            <a:endParaRPr lang="pl-PL"/>
          </a:p>
        </p:txBody>
      </p:sp>
    </p:spTree>
  </p:cSld>
  <p:clrMapOvr>
    <a:masterClrMapping/>
  </p:clrMapOvr>
  <p:transition>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4" name="Symbol zastępczy tekstu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pl-PL" smtClean="0"/>
              <a:t>Kliknij, aby edytować style wzorca tekstu</a:t>
            </a:r>
          </a:p>
        </p:txBody>
      </p:sp>
      <p:sp>
        <p:nvSpPr>
          <p:cNvPr id="3" name="Symbol zastępczy obrazu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pl-PL" smtClean="0"/>
              <a:t>Kliknij ikonę, aby dodać obraz</a:t>
            </a:r>
            <a:endParaRPr kumimoji="0" lang="en-US" dirty="0"/>
          </a:p>
        </p:txBody>
      </p:sp>
      <p:sp>
        <p:nvSpPr>
          <p:cNvPr id="5" name="Symbol zastępczy daty 4"/>
          <p:cNvSpPr>
            <a:spLocks noGrp="1"/>
          </p:cNvSpPr>
          <p:nvPr>
            <p:ph type="dt" sz="half" idx="10"/>
          </p:nvPr>
        </p:nvSpPr>
        <p:spPr/>
        <p:txBody>
          <a:bodyPr/>
          <a:lstStyle>
            <a:lvl1pPr>
              <a:defRPr>
                <a:solidFill>
                  <a:schemeClr val="tx1"/>
                </a:solidFill>
              </a:defRPr>
            </a:lvl1pPr>
            <a:extLst/>
          </a:lstStyle>
          <a:p>
            <a:fld id="{6FF1D927-1506-44F2-A95F-E02E110B4B6E}" type="datetimeFigureOut">
              <a:rPr lang="pl-PL" smtClean="0"/>
              <a:pPr/>
              <a:t>05.12.2019</a:t>
            </a:fld>
            <a:endParaRPr lang="pl-PL"/>
          </a:p>
        </p:txBody>
      </p:sp>
      <p:sp>
        <p:nvSpPr>
          <p:cNvPr id="6" name="Symbol zastępczy stopki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pl-PL"/>
          </a:p>
        </p:txBody>
      </p:sp>
      <p:sp>
        <p:nvSpPr>
          <p:cNvPr id="7" name="Symbol zastępczy numeru slajdu 6"/>
          <p:cNvSpPr>
            <a:spLocks noGrp="1"/>
          </p:cNvSpPr>
          <p:nvPr>
            <p:ph type="sldNum" sz="quarter" idx="12"/>
          </p:nvPr>
        </p:nvSpPr>
        <p:spPr/>
        <p:txBody>
          <a:bodyPr/>
          <a:lstStyle>
            <a:lvl1pPr>
              <a:defRPr>
                <a:solidFill>
                  <a:schemeClr val="tx1"/>
                </a:solidFill>
              </a:defRPr>
            </a:lvl1pPr>
            <a:extLst/>
          </a:lstStyle>
          <a:p>
            <a:fld id="{DEA07E5D-A5B9-431B-A8D5-20D140B14FD3}" type="slidenum">
              <a:rPr lang="pl-PL" smtClean="0"/>
              <a:pPr/>
              <a:t>‹#›</a:t>
            </a:fld>
            <a:endParaRPr lang="pl-PL"/>
          </a:p>
        </p:txBody>
      </p:sp>
      <p:sp>
        <p:nvSpPr>
          <p:cNvPr id="2" name="Tytuł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pl-PL" smtClean="0"/>
              <a:t>Kliknij, aby edytować styl</a:t>
            </a:r>
            <a:endParaRPr kumimoji="0" lang="en-US"/>
          </a:p>
        </p:txBody>
      </p:sp>
      <p:sp>
        <p:nvSpPr>
          <p:cNvPr id="8" name="Dowolny kształt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Dowolny kształt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Trójkąt prostokątny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Łącznik prosty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Pag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Pag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masterClrMapping/>
  </p:clrMapOvr>
  <p:transition>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Dowolny kształt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Dowolny kształt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Trójkąt prostokątny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Łącznik prosty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Symbol zastępczy tytułu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pl-PL" smtClean="0"/>
              <a:t>Kliknij, aby edytować styl</a:t>
            </a:r>
            <a:endParaRPr kumimoji="0" lang="en-US"/>
          </a:p>
        </p:txBody>
      </p:sp>
      <p:sp>
        <p:nvSpPr>
          <p:cNvPr id="30" name="Symbol zastępczy tekstu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pl-PL" smtClean="0"/>
              <a:t>Kliknij, aby edytować style wzorca tekstu</a:t>
            </a:r>
          </a:p>
          <a:p>
            <a:pPr lvl="1" eaLnBrk="1" latinLnBrk="0" hangingPunct="1"/>
            <a:r>
              <a:rPr kumimoji="0" lang="pl-PL" smtClean="0"/>
              <a:t>Drugi poziom</a:t>
            </a:r>
          </a:p>
          <a:p>
            <a:pPr lvl="2" eaLnBrk="1" latinLnBrk="0" hangingPunct="1"/>
            <a:r>
              <a:rPr kumimoji="0" lang="pl-PL" smtClean="0"/>
              <a:t>Trzeci poziom</a:t>
            </a:r>
          </a:p>
          <a:p>
            <a:pPr lvl="3" eaLnBrk="1" latinLnBrk="0" hangingPunct="1"/>
            <a:r>
              <a:rPr kumimoji="0" lang="pl-PL" smtClean="0"/>
              <a:t>Czwarty poziom</a:t>
            </a:r>
          </a:p>
          <a:p>
            <a:pPr lvl="4" eaLnBrk="1" latinLnBrk="0" hangingPunct="1"/>
            <a:r>
              <a:rPr kumimoji="0" lang="pl-PL" smtClean="0"/>
              <a:t>Piąty poziom</a:t>
            </a:r>
            <a:endParaRPr kumimoji="0" lang="en-US"/>
          </a:p>
        </p:txBody>
      </p:sp>
      <p:sp>
        <p:nvSpPr>
          <p:cNvPr id="10" name="Symbol zastępczy daty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6FF1D927-1506-44F2-A95F-E02E110B4B6E}" type="datetimeFigureOut">
              <a:rPr lang="pl-PL" smtClean="0"/>
              <a:pPr/>
              <a:t>05.12.2019</a:t>
            </a:fld>
            <a:endParaRPr lang="pl-PL"/>
          </a:p>
        </p:txBody>
      </p:sp>
      <p:sp>
        <p:nvSpPr>
          <p:cNvPr id="22" name="Symbol zastępczy stopki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pl-PL"/>
          </a:p>
        </p:txBody>
      </p:sp>
      <p:sp>
        <p:nvSpPr>
          <p:cNvPr id="18" name="Symbol zastępczy numeru slajdu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EA07E5D-A5B9-431B-A8D5-20D140B14FD3}" type="slidenum">
              <a:rPr lang="pl-PL" smtClean="0"/>
              <a:pPr/>
              <a:t>‹#›</a:t>
            </a:fld>
            <a:endParaRPr lang="pl-PL"/>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wipe dir="d"/>
  </p:transition>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image" Target="http://www.uslysz.pl/uploads/pics/banan_1.gif" TargetMode="External"/><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hyperlink" Target="https://www.youtube.com/watch?v=Q4CO1sVrKa4" TargetMode="Externa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p:cNvSpPr>
            <a:spLocks noGrp="1"/>
          </p:cNvSpPr>
          <p:nvPr>
            <p:ph type="title"/>
          </p:nvPr>
        </p:nvSpPr>
        <p:spPr>
          <a:xfrm>
            <a:off x="457200" y="274638"/>
            <a:ext cx="8229600" cy="5890666"/>
          </a:xfrm>
        </p:spPr>
        <p:txBody>
          <a:bodyPr>
            <a:normAutofit/>
          </a:bodyPr>
          <a:lstStyle/>
          <a:p>
            <a:r>
              <a:rPr lang="pl-PL" sz="4800" dirty="0" smtClean="0"/>
              <a:t>Charakterystyka dzieci z uszkodzonym narządem słuchu i wpływ uszkodzenia na ich funkcjonowanie. </a:t>
            </a:r>
            <a:endParaRPr lang="pl-PL" sz="4800" dirty="0"/>
          </a:p>
        </p:txBody>
      </p:sp>
    </p:spTree>
  </p:cSld>
  <p:clrMapOvr>
    <a:masterClrMapping/>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p>
            <a:pPr>
              <a:buNone/>
            </a:pPr>
            <a:r>
              <a:rPr lang="pl-PL" sz="3200" b="1" dirty="0" smtClean="0"/>
              <a:t>Dziecko:</a:t>
            </a:r>
          </a:p>
          <a:p>
            <a:pPr>
              <a:buNone/>
            </a:pPr>
            <a:endParaRPr lang="pl-PL" sz="3200" b="1" dirty="0" smtClean="0"/>
          </a:p>
          <a:p>
            <a:pPr lvl="0"/>
            <a:r>
              <a:rPr lang="pl-PL" sz="3200" dirty="0"/>
              <a:t>ma uboższe słownictwo – popełnia błędy gramatyczne w </a:t>
            </a:r>
            <a:r>
              <a:rPr lang="pl-PL" sz="3200" dirty="0" smtClean="0"/>
              <a:t>mowie</a:t>
            </a:r>
          </a:p>
          <a:p>
            <a:pPr lvl="0">
              <a:buNone/>
            </a:pPr>
            <a:endParaRPr lang="pl-PL" sz="3200" dirty="0"/>
          </a:p>
          <a:p>
            <a:pPr lvl="0"/>
            <a:r>
              <a:rPr lang="pl-PL" sz="3200" dirty="0"/>
              <a:t>ma osłabioną pamięć słuchową</a:t>
            </a:r>
          </a:p>
          <a:p>
            <a:pPr>
              <a:buNone/>
            </a:pPr>
            <a:endParaRPr lang="pl-PL" b="1" dirty="0"/>
          </a:p>
        </p:txBody>
      </p:sp>
      <p:sp>
        <p:nvSpPr>
          <p:cNvPr id="2" name="Tytuł 1"/>
          <p:cNvSpPr>
            <a:spLocks noGrp="1"/>
          </p:cNvSpPr>
          <p:nvPr>
            <p:ph type="title"/>
          </p:nvPr>
        </p:nvSpPr>
        <p:spPr/>
        <p:txBody>
          <a:bodyPr>
            <a:normAutofit fontScale="90000"/>
          </a:bodyPr>
          <a:lstStyle/>
          <a:p>
            <a:r>
              <a:rPr lang="pl-PL" b="1" dirty="0" smtClean="0"/>
              <a:t>UMIARKOWANY UBYTEK SŁUCHU </a:t>
            </a:r>
            <a:br>
              <a:rPr lang="pl-PL" b="1" dirty="0" smtClean="0"/>
            </a:br>
            <a:r>
              <a:rPr lang="pl-PL" b="1" dirty="0" smtClean="0"/>
              <a:t>40 – 70 </a:t>
            </a:r>
            <a:r>
              <a:rPr lang="pl-PL" b="1" dirty="0" err="1" smtClean="0"/>
              <a:t>dB</a:t>
            </a:r>
            <a:endParaRPr lang="pl-PL"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down)">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normAutofit/>
          </a:bodyPr>
          <a:lstStyle/>
          <a:p>
            <a:pPr>
              <a:buNone/>
            </a:pPr>
            <a:r>
              <a:rPr lang="pl-PL" sz="3200" b="1" dirty="0"/>
              <a:t>Dziecko:</a:t>
            </a:r>
          </a:p>
          <a:p>
            <a:pPr lvl="0"/>
            <a:r>
              <a:rPr lang="pl-PL" sz="3200" dirty="0"/>
              <a:t>ma mniejszą wiedzę </a:t>
            </a:r>
            <a:r>
              <a:rPr lang="pl-PL" sz="3200" dirty="0" smtClean="0"/>
              <a:t>ogólną</a:t>
            </a:r>
            <a:endParaRPr lang="pl-PL" sz="3200" dirty="0"/>
          </a:p>
          <a:p>
            <a:pPr lvl="0"/>
            <a:r>
              <a:rPr lang="pl-PL" sz="3200" dirty="0"/>
              <a:t>nie nadąża za </a:t>
            </a:r>
            <a:r>
              <a:rPr lang="pl-PL" sz="3200" dirty="0" smtClean="0"/>
              <a:t>tokiem wydarzeń</a:t>
            </a:r>
            <a:r>
              <a:rPr lang="pl-PL" sz="3200" dirty="0"/>
              <a:t> </a:t>
            </a:r>
          </a:p>
          <a:p>
            <a:pPr lvl="0"/>
            <a:r>
              <a:rPr lang="pl-PL" sz="3200" dirty="0"/>
              <a:t>z trudem korzysta z </a:t>
            </a:r>
            <a:r>
              <a:rPr lang="pl-PL" sz="3200" dirty="0" smtClean="0"/>
              <a:t>zajęć prowadzonych </a:t>
            </a:r>
            <a:r>
              <a:rPr lang="pl-PL" sz="3200" dirty="0"/>
              <a:t>metodą pogadanki i </a:t>
            </a:r>
            <a:r>
              <a:rPr lang="pl-PL" sz="3200" dirty="0" smtClean="0"/>
              <a:t>dyskusji</a:t>
            </a:r>
            <a:endParaRPr lang="pl-PL" sz="3200" dirty="0"/>
          </a:p>
          <a:p>
            <a:pPr lvl="0"/>
            <a:r>
              <a:rPr lang="pl-PL" sz="3200" dirty="0"/>
              <a:t>ma problemy z rozumieniem pytań oraz poleceń</a:t>
            </a:r>
          </a:p>
          <a:p>
            <a:pPr>
              <a:buNone/>
            </a:pPr>
            <a:endParaRPr lang="pl-PL" dirty="0"/>
          </a:p>
        </p:txBody>
      </p:sp>
      <p:sp>
        <p:nvSpPr>
          <p:cNvPr id="2" name="Tytuł 1"/>
          <p:cNvSpPr>
            <a:spLocks noGrp="1"/>
          </p:cNvSpPr>
          <p:nvPr>
            <p:ph type="title"/>
          </p:nvPr>
        </p:nvSpPr>
        <p:spPr/>
        <p:txBody>
          <a:bodyPr>
            <a:normAutofit fontScale="90000"/>
          </a:bodyPr>
          <a:lstStyle/>
          <a:p>
            <a:r>
              <a:rPr lang="pl-PL" b="1" dirty="0" smtClean="0"/>
              <a:t>TRUDNOŚCI </a:t>
            </a:r>
            <a:r>
              <a:rPr lang="pl-PL" b="1" dirty="0"/>
              <a:t/>
            </a:r>
            <a:br>
              <a:rPr lang="pl-PL" b="1" dirty="0"/>
            </a:br>
            <a:endParaRPr lang="pl-PL"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normAutofit fontScale="85000" lnSpcReduction="20000"/>
          </a:bodyPr>
          <a:lstStyle/>
          <a:p>
            <a:pPr>
              <a:buNone/>
            </a:pPr>
            <a:r>
              <a:rPr lang="pl-PL" sz="3500" b="1" dirty="0" smtClean="0"/>
              <a:t>Dziecko:</a:t>
            </a:r>
          </a:p>
          <a:p>
            <a:pPr lvl="0"/>
            <a:r>
              <a:rPr lang="pl-PL" sz="3500" dirty="0"/>
              <a:t>ma trudności z właściwą interpretacją wypowiedzi nacechowanych </a:t>
            </a:r>
            <a:r>
              <a:rPr lang="pl-PL" sz="3500" dirty="0" smtClean="0"/>
              <a:t>emocjonalnie</a:t>
            </a:r>
            <a:endParaRPr lang="pl-PL" sz="3500" dirty="0"/>
          </a:p>
          <a:p>
            <a:pPr lvl="0"/>
            <a:r>
              <a:rPr lang="pl-PL" sz="3500" dirty="0"/>
              <a:t>z czytaniem i ze zrozumieniem dłuższych </a:t>
            </a:r>
            <a:r>
              <a:rPr lang="pl-PL" sz="3500" dirty="0" smtClean="0"/>
              <a:t>tekstów</a:t>
            </a:r>
            <a:endParaRPr lang="pl-PL" sz="3500" dirty="0"/>
          </a:p>
          <a:p>
            <a:pPr lvl="0"/>
            <a:r>
              <a:rPr lang="pl-PL" sz="3500" dirty="0"/>
              <a:t>z przyswajaniem nowych terminów i pojąć </a:t>
            </a:r>
            <a:r>
              <a:rPr lang="pl-PL" sz="3500" dirty="0" smtClean="0"/>
              <a:t>abstrakcyjnych</a:t>
            </a:r>
            <a:endParaRPr lang="pl-PL" sz="3500" dirty="0"/>
          </a:p>
          <a:p>
            <a:pPr lvl="0"/>
            <a:r>
              <a:rPr lang="pl-PL" sz="3500" dirty="0"/>
              <a:t>popełnia błędy w prawidłowym zapisie wyrazów (myli głoski o podobnym brzmieniu)</a:t>
            </a:r>
          </a:p>
          <a:p>
            <a:pPr>
              <a:buNone/>
            </a:pPr>
            <a:endParaRPr lang="pl-PL" b="1" dirty="0"/>
          </a:p>
        </p:txBody>
      </p:sp>
      <p:sp>
        <p:nvSpPr>
          <p:cNvPr id="2" name="Tytuł 1"/>
          <p:cNvSpPr>
            <a:spLocks noGrp="1"/>
          </p:cNvSpPr>
          <p:nvPr>
            <p:ph type="title"/>
          </p:nvPr>
        </p:nvSpPr>
        <p:spPr/>
        <p:txBody>
          <a:bodyPr>
            <a:normAutofit/>
          </a:bodyPr>
          <a:lstStyle/>
          <a:p>
            <a:r>
              <a:rPr lang="pl-PL" b="1" dirty="0" smtClean="0"/>
              <a:t>TRUDNOŚCI</a:t>
            </a:r>
            <a:endParaRPr lang="pl-PL"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noAutofit/>
          </a:bodyPr>
          <a:lstStyle/>
          <a:p>
            <a:pPr>
              <a:buNone/>
            </a:pPr>
            <a:r>
              <a:rPr lang="pl-PL" sz="2800" b="1" dirty="0" smtClean="0"/>
              <a:t>Dziecko:</a:t>
            </a:r>
          </a:p>
          <a:p>
            <a:pPr lvl="0"/>
            <a:r>
              <a:rPr lang="pl-PL" sz="2800" dirty="0"/>
              <a:t>ma problemy z formułowaniem poprawnych gramatycznie wypowiedzi</a:t>
            </a:r>
            <a:r>
              <a:rPr lang="pl-PL" sz="2800" dirty="0" smtClean="0"/>
              <a:t>)</a:t>
            </a:r>
            <a:endParaRPr lang="pl-PL" sz="2800" dirty="0"/>
          </a:p>
          <a:p>
            <a:pPr lvl="0"/>
            <a:r>
              <a:rPr lang="pl-PL" sz="2800" dirty="0"/>
              <a:t>popełnia liczne błędy językowe w wypowiedziach </a:t>
            </a:r>
            <a:r>
              <a:rPr lang="pl-PL" sz="2800" dirty="0" smtClean="0"/>
              <a:t>pisemnych</a:t>
            </a:r>
            <a:endParaRPr lang="pl-PL" sz="2800" dirty="0"/>
          </a:p>
          <a:p>
            <a:pPr lvl="0"/>
            <a:r>
              <a:rPr lang="pl-PL" sz="2800" dirty="0"/>
              <a:t>odpowiada ustnie i pisemnie w sposób uproszczony, krótko, schematycznie, często nie na </a:t>
            </a:r>
            <a:r>
              <a:rPr lang="pl-PL" sz="2800" dirty="0" smtClean="0"/>
              <a:t>temat</a:t>
            </a:r>
            <a:endParaRPr lang="pl-PL" sz="2800" dirty="0"/>
          </a:p>
          <a:p>
            <a:pPr lvl="0"/>
            <a:r>
              <a:rPr lang="pl-PL" sz="2800" dirty="0"/>
              <a:t>ma trudności z przyswojeniem języka obcego</a:t>
            </a:r>
          </a:p>
          <a:p>
            <a:pPr>
              <a:buNone/>
            </a:pPr>
            <a:endParaRPr lang="pl-PL" sz="2800" b="1" dirty="0"/>
          </a:p>
        </p:txBody>
      </p:sp>
      <p:sp>
        <p:nvSpPr>
          <p:cNvPr id="2" name="Tytuł 1"/>
          <p:cNvSpPr>
            <a:spLocks noGrp="1"/>
          </p:cNvSpPr>
          <p:nvPr>
            <p:ph type="title"/>
          </p:nvPr>
        </p:nvSpPr>
        <p:spPr/>
        <p:txBody>
          <a:bodyPr>
            <a:normAutofit/>
          </a:bodyPr>
          <a:lstStyle/>
          <a:p>
            <a:r>
              <a:rPr lang="pl-PL" b="1" dirty="0" smtClean="0"/>
              <a:t>TRUDNOŚCI </a:t>
            </a:r>
            <a:endParaRPr lang="pl-PL"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normAutofit/>
          </a:bodyPr>
          <a:lstStyle/>
          <a:p>
            <a:pPr>
              <a:buFont typeface="Wingdings" pitchFamily="2" charset="2"/>
              <a:buChar char="ü"/>
            </a:pPr>
            <a:r>
              <a:rPr lang="pl-PL" sz="3200" dirty="0"/>
              <a:t>Bez aparatów słuchowych zrozumienie normalnie wypowiadanych słów nie jest możliwe</a:t>
            </a:r>
            <a:r>
              <a:rPr lang="pl-PL" sz="3200" dirty="0" smtClean="0"/>
              <a:t>.</a:t>
            </a:r>
          </a:p>
          <a:p>
            <a:pPr>
              <a:buNone/>
            </a:pPr>
            <a:endParaRPr lang="pl-PL" sz="3200" dirty="0" smtClean="0"/>
          </a:p>
          <a:p>
            <a:pPr>
              <a:buFont typeface="Wingdings" pitchFamily="2" charset="2"/>
              <a:buChar char="ü"/>
            </a:pPr>
            <a:r>
              <a:rPr lang="pl-PL" sz="3200" dirty="0"/>
              <a:t>percepcja jest ograniczona, dziecko nie zauważa, nie różnicuje, a w związku z tym nie reaguje adekwatnie na dźwięki otoczenia</a:t>
            </a:r>
          </a:p>
          <a:p>
            <a:pPr>
              <a:buNone/>
            </a:pPr>
            <a:endParaRPr lang="pl-PL" sz="3200" dirty="0"/>
          </a:p>
        </p:txBody>
      </p:sp>
      <p:sp>
        <p:nvSpPr>
          <p:cNvPr id="2" name="Tytuł 1"/>
          <p:cNvSpPr>
            <a:spLocks noGrp="1"/>
          </p:cNvSpPr>
          <p:nvPr>
            <p:ph type="title"/>
          </p:nvPr>
        </p:nvSpPr>
        <p:spPr/>
        <p:txBody>
          <a:bodyPr>
            <a:normAutofit fontScale="90000"/>
          </a:bodyPr>
          <a:lstStyle/>
          <a:p>
            <a:r>
              <a:rPr lang="pl-PL" b="1" dirty="0"/>
              <a:t>ZNACZNY UBYTEK SŁUCHU 70 – 90 </a:t>
            </a:r>
            <a:r>
              <a:rPr lang="pl-PL" b="1" dirty="0" err="1"/>
              <a:t>dB</a:t>
            </a:r>
            <a:r>
              <a:rPr lang="pl-PL" b="1" dirty="0"/>
              <a:t/>
            </a:r>
            <a:br>
              <a:rPr lang="pl-PL" b="1" dirty="0"/>
            </a:br>
            <a:endParaRPr lang="pl-PL"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p>
            <a:pPr lvl="0">
              <a:buFont typeface="Wingdings" pitchFamily="2" charset="2"/>
              <a:buChar char="ü"/>
            </a:pPr>
            <a:r>
              <a:rPr lang="pl-PL" sz="3200" dirty="0"/>
              <a:t>mowę odbiera głównie na drodze wzrokowo –słuchowej.</a:t>
            </a:r>
          </a:p>
          <a:p>
            <a:pPr>
              <a:buFont typeface="Wingdings" pitchFamily="2" charset="2"/>
              <a:buChar char="ü"/>
            </a:pPr>
            <a:r>
              <a:rPr lang="pl-PL" sz="3200" dirty="0"/>
              <a:t>słaby rozwój mowy we wszystkich jej zakresach (leksykalnym, gramatycznym, </a:t>
            </a:r>
            <a:r>
              <a:rPr lang="pl-PL" sz="3200" dirty="0" smtClean="0"/>
              <a:t>artykulacyjnym</a:t>
            </a:r>
          </a:p>
          <a:p>
            <a:pPr lvl="0">
              <a:buFont typeface="Wingdings" pitchFamily="2" charset="2"/>
              <a:buChar char="ü"/>
            </a:pPr>
            <a:r>
              <a:rPr lang="pl-PL" sz="3200" dirty="0"/>
              <a:t>nie korzysta z wypowiedzi </a:t>
            </a:r>
            <a:r>
              <a:rPr lang="pl-PL" sz="3200" dirty="0" smtClean="0"/>
              <a:t>innych dzieci</a:t>
            </a:r>
            <a:endParaRPr lang="pl-PL" sz="3200" dirty="0"/>
          </a:p>
          <a:p>
            <a:pPr lvl="0">
              <a:buFont typeface="Wingdings" pitchFamily="2" charset="2"/>
              <a:buChar char="ü"/>
            </a:pPr>
            <a:r>
              <a:rPr lang="pl-PL" sz="3200" dirty="0"/>
              <a:t>ma słabą pamięć słuchową</a:t>
            </a:r>
          </a:p>
          <a:p>
            <a:pPr>
              <a:buNone/>
            </a:pPr>
            <a:endParaRPr lang="pl-PL" dirty="0"/>
          </a:p>
        </p:txBody>
      </p:sp>
      <p:sp>
        <p:nvSpPr>
          <p:cNvPr id="2" name="Tytuł 1"/>
          <p:cNvSpPr>
            <a:spLocks noGrp="1"/>
          </p:cNvSpPr>
          <p:nvPr>
            <p:ph type="title"/>
          </p:nvPr>
        </p:nvSpPr>
        <p:spPr/>
        <p:txBody>
          <a:bodyPr>
            <a:normAutofit fontScale="90000"/>
          </a:bodyPr>
          <a:lstStyle/>
          <a:p>
            <a:r>
              <a:rPr lang="pl-PL" b="1" dirty="0" smtClean="0"/>
              <a:t>ZNACZNY UBYTEK SŁUCHU 70 – 90 </a:t>
            </a:r>
            <a:r>
              <a:rPr lang="pl-PL" b="1" dirty="0" err="1" smtClean="0"/>
              <a:t>dB</a:t>
            </a:r>
            <a:endParaRPr lang="pl-PL"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p>
            <a:pPr lvl="0">
              <a:buFont typeface="Wingdings" pitchFamily="2" charset="2"/>
              <a:buChar char="ü"/>
            </a:pPr>
            <a:r>
              <a:rPr lang="pl-PL" sz="3200" dirty="0"/>
              <a:t>ma znacznie ograniczony zasób wiedzy ogólnej, powodujący istotne problemy w opanowaniu wiadomości ze wszystkich przedmiotów </a:t>
            </a:r>
            <a:r>
              <a:rPr lang="pl-PL" sz="3200" dirty="0" smtClean="0"/>
              <a:t>nauczania</a:t>
            </a:r>
          </a:p>
          <a:p>
            <a:pPr lvl="0">
              <a:buNone/>
            </a:pPr>
            <a:endParaRPr lang="pl-PL" sz="3200" dirty="0"/>
          </a:p>
          <a:p>
            <a:pPr lvl="0">
              <a:buFont typeface="Wingdings" pitchFamily="2" charset="2"/>
              <a:buChar char="ü"/>
            </a:pPr>
            <a:r>
              <a:rPr lang="pl-PL" sz="3200" dirty="0"/>
              <a:t>ma znacznie ograniczony zasób słownictwa czynnego i biernego</a:t>
            </a:r>
          </a:p>
          <a:p>
            <a:pPr>
              <a:buFont typeface="Wingdings" pitchFamily="2" charset="2"/>
              <a:buChar char="ü"/>
            </a:pPr>
            <a:endParaRPr lang="pl-PL" dirty="0"/>
          </a:p>
        </p:txBody>
      </p:sp>
      <p:sp>
        <p:nvSpPr>
          <p:cNvPr id="2" name="Tytuł 1"/>
          <p:cNvSpPr>
            <a:spLocks noGrp="1"/>
          </p:cNvSpPr>
          <p:nvPr>
            <p:ph type="title"/>
          </p:nvPr>
        </p:nvSpPr>
        <p:spPr/>
        <p:txBody>
          <a:bodyPr>
            <a:normAutofit/>
          </a:bodyPr>
          <a:lstStyle/>
          <a:p>
            <a:r>
              <a:rPr lang="pl-PL" b="1" dirty="0" smtClean="0"/>
              <a:t>TRUDNOŚCI</a:t>
            </a:r>
            <a:endParaRPr lang="pl-PL"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normAutofit fontScale="92500"/>
          </a:bodyPr>
          <a:lstStyle/>
          <a:p>
            <a:pPr lvl="0">
              <a:buFont typeface="Wingdings" pitchFamily="2" charset="2"/>
              <a:buChar char="ü"/>
            </a:pPr>
            <a:r>
              <a:rPr lang="pl-PL" sz="3200" dirty="0"/>
              <a:t>ma trudności z prawidłowym formułowaniem wypowiedzi </a:t>
            </a:r>
            <a:r>
              <a:rPr lang="pl-PL" sz="3200" dirty="0" smtClean="0"/>
              <a:t>pisemnych</a:t>
            </a:r>
            <a:endParaRPr lang="pl-PL" sz="3200" dirty="0"/>
          </a:p>
          <a:p>
            <a:pPr>
              <a:buFont typeface="Wingdings" pitchFamily="2" charset="2"/>
              <a:buChar char="ü"/>
            </a:pPr>
            <a:r>
              <a:rPr lang="pl-PL" sz="3200" dirty="0"/>
              <a:t>robi bardzo dużo błędów językowych, które sprawiają, że wypowiedzi stają się niekomunikatywne</a:t>
            </a:r>
          </a:p>
          <a:p>
            <a:pPr>
              <a:buFont typeface="Wingdings" pitchFamily="2" charset="2"/>
              <a:buChar char="ü"/>
            </a:pPr>
            <a:r>
              <a:rPr lang="pl-PL" sz="3200" dirty="0"/>
              <a:t>rzadko i </a:t>
            </a:r>
            <a:r>
              <a:rPr lang="pl-PL" sz="3200" dirty="0" smtClean="0"/>
              <a:t>niechętnie się wypowiada</a:t>
            </a:r>
            <a:endParaRPr lang="pl-PL" sz="3200" dirty="0"/>
          </a:p>
          <a:p>
            <a:pPr>
              <a:buFont typeface="Wingdings" pitchFamily="2" charset="2"/>
              <a:buChar char="ü"/>
            </a:pPr>
            <a:r>
              <a:rPr lang="pl-PL" sz="3200" dirty="0"/>
              <a:t>mówi niewyraźnie, co powoduje, że jego odpowiedzi mogą być niezrozumiałe</a:t>
            </a:r>
          </a:p>
          <a:p>
            <a:pPr lvl="0">
              <a:buNone/>
            </a:pPr>
            <a:endParaRPr lang="pl-PL" dirty="0"/>
          </a:p>
          <a:p>
            <a:pPr>
              <a:buNone/>
            </a:pPr>
            <a:endParaRPr lang="pl-PL" dirty="0"/>
          </a:p>
        </p:txBody>
      </p:sp>
      <p:sp>
        <p:nvSpPr>
          <p:cNvPr id="2" name="Tytuł 1"/>
          <p:cNvSpPr>
            <a:spLocks noGrp="1"/>
          </p:cNvSpPr>
          <p:nvPr>
            <p:ph type="title"/>
          </p:nvPr>
        </p:nvSpPr>
        <p:spPr/>
        <p:txBody>
          <a:bodyPr>
            <a:normAutofit/>
          </a:bodyPr>
          <a:lstStyle/>
          <a:p>
            <a:r>
              <a:rPr lang="pl-PL" b="1" dirty="0" smtClean="0"/>
              <a:t>TRUDNOŚCI</a:t>
            </a:r>
            <a:endParaRPr lang="pl-PL"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p>
            <a:pPr>
              <a:buNone/>
            </a:pPr>
            <a:r>
              <a:rPr lang="pl-PL" dirty="0" smtClean="0"/>
              <a:t>	</a:t>
            </a:r>
            <a:r>
              <a:rPr lang="pl-PL" sz="3200" i="1" dirty="0" smtClean="0"/>
              <a:t>Nawet </a:t>
            </a:r>
            <a:r>
              <a:rPr lang="pl-PL" sz="3200" i="1" dirty="0"/>
              <a:t>dzieci mające ubytek słuchu w tym przedziale mają resztki słuchu, które mogą być wykorzystane do nauki mowy</a:t>
            </a:r>
            <a:r>
              <a:rPr lang="pl-PL" dirty="0" smtClean="0"/>
              <a:t>.</a:t>
            </a:r>
          </a:p>
          <a:p>
            <a:pPr lvl="0">
              <a:buFont typeface="Courier New" pitchFamily="49" charset="0"/>
              <a:buChar char="o"/>
            </a:pPr>
            <a:r>
              <a:rPr lang="pl-PL" sz="3200" dirty="0"/>
              <a:t>słaby rozwój mowy we wszystkich jej zakresach: leksykalnym, gramatycznym, artykulacyjnym oraz w zakresie rozumienia mowy</a:t>
            </a:r>
          </a:p>
          <a:p>
            <a:pPr>
              <a:buNone/>
            </a:pPr>
            <a:endParaRPr lang="pl-PL" dirty="0"/>
          </a:p>
          <a:p>
            <a:pPr>
              <a:buNone/>
            </a:pPr>
            <a:endParaRPr lang="pl-PL" dirty="0"/>
          </a:p>
        </p:txBody>
      </p:sp>
      <p:sp>
        <p:nvSpPr>
          <p:cNvPr id="2" name="Tytuł 1"/>
          <p:cNvSpPr>
            <a:spLocks noGrp="1"/>
          </p:cNvSpPr>
          <p:nvPr>
            <p:ph type="title"/>
          </p:nvPr>
        </p:nvSpPr>
        <p:spPr>
          <a:xfrm>
            <a:off x="457200" y="274638"/>
            <a:ext cx="8229600" cy="1426170"/>
          </a:xfrm>
        </p:spPr>
        <p:txBody>
          <a:bodyPr>
            <a:normAutofit fontScale="90000"/>
          </a:bodyPr>
          <a:lstStyle/>
          <a:p>
            <a:r>
              <a:rPr lang="pl-PL" b="1" dirty="0"/>
              <a:t>GŁĘBOKI UBYTEK SŁUCHU 91 </a:t>
            </a:r>
            <a:r>
              <a:rPr lang="pl-PL" b="1" dirty="0" err="1"/>
              <a:t>dB</a:t>
            </a:r>
            <a:r>
              <a:rPr lang="pl-PL" b="1" dirty="0"/>
              <a:t> I WIĘCEJ</a:t>
            </a:r>
            <a:br>
              <a:rPr lang="pl-PL" b="1" dirty="0"/>
            </a:br>
            <a:endParaRPr lang="pl-PL"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p>
            <a:pPr lvl="0">
              <a:buFont typeface="Courier New" pitchFamily="49" charset="0"/>
              <a:buChar char="o"/>
            </a:pPr>
            <a:r>
              <a:rPr lang="pl-PL" sz="3200" dirty="0"/>
              <a:t>głos jest często głuchy lub piskliwy, zdarza się wymowa </a:t>
            </a:r>
            <a:r>
              <a:rPr lang="pl-PL" sz="3200" dirty="0" smtClean="0"/>
              <a:t>nosowa</a:t>
            </a:r>
          </a:p>
          <a:p>
            <a:pPr>
              <a:buFont typeface="Courier New" pitchFamily="49" charset="0"/>
              <a:buChar char="o"/>
            </a:pPr>
            <a:r>
              <a:rPr lang="pl-PL" sz="3200" dirty="0"/>
              <a:t>często zakłócony jest rytm mowy, melodia, akcent i właściwa intonacja</a:t>
            </a:r>
          </a:p>
          <a:p>
            <a:pPr>
              <a:buFont typeface="Courier New" pitchFamily="49" charset="0"/>
              <a:buChar char="o"/>
            </a:pPr>
            <a:r>
              <a:rPr lang="pl-PL" sz="3200" dirty="0"/>
              <a:t>dziecko mówi zbyt szybko, bądź nadmiernie przeciąga głoski</a:t>
            </a:r>
          </a:p>
          <a:p>
            <a:pPr>
              <a:buFont typeface="Courier New" pitchFamily="49" charset="0"/>
              <a:buChar char="o"/>
            </a:pPr>
            <a:r>
              <a:rPr lang="pl-PL" sz="3200" dirty="0"/>
              <a:t>mowę odbiera głównie na drodze wzrokowej</a:t>
            </a:r>
          </a:p>
          <a:p>
            <a:pPr lvl="0">
              <a:buNone/>
            </a:pPr>
            <a:endParaRPr lang="pl-PL" dirty="0"/>
          </a:p>
          <a:p>
            <a:endParaRPr lang="pl-PL" dirty="0"/>
          </a:p>
        </p:txBody>
      </p:sp>
      <p:sp>
        <p:nvSpPr>
          <p:cNvPr id="2" name="Tytuł 1"/>
          <p:cNvSpPr>
            <a:spLocks noGrp="1"/>
          </p:cNvSpPr>
          <p:nvPr>
            <p:ph type="title"/>
          </p:nvPr>
        </p:nvSpPr>
        <p:spPr/>
        <p:txBody>
          <a:bodyPr>
            <a:normAutofit fontScale="90000"/>
          </a:bodyPr>
          <a:lstStyle/>
          <a:p>
            <a:r>
              <a:rPr lang="pl-PL" b="1" dirty="0" smtClean="0"/>
              <a:t>GŁĘBOKI UBYTEK SŁUCHU 91 </a:t>
            </a:r>
            <a:r>
              <a:rPr lang="pl-PL" b="1" dirty="0" err="1" smtClean="0"/>
              <a:t>dB</a:t>
            </a:r>
            <a:r>
              <a:rPr lang="pl-PL" b="1" dirty="0" smtClean="0"/>
              <a:t> I WIĘCEJ</a:t>
            </a:r>
            <a:endParaRPr lang="pl-PL"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ymbol zastępczy zawartości 3"/>
          <p:cNvSpPr>
            <a:spLocks noGrp="1"/>
          </p:cNvSpPr>
          <p:nvPr>
            <p:ph idx="1"/>
          </p:nvPr>
        </p:nvSpPr>
        <p:spPr>
          <a:xfrm>
            <a:off x="457200" y="980728"/>
            <a:ext cx="8229600" cy="5145435"/>
          </a:xfrm>
        </p:spPr>
        <p:txBody>
          <a:bodyPr>
            <a:normAutofit/>
          </a:bodyPr>
          <a:lstStyle/>
          <a:p>
            <a:pPr lvl="0">
              <a:buFont typeface="Wingdings" pitchFamily="2" charset="2"/>
              <a:buChar char="Ø"/>
            </a:pPr>
            <a:r>
              <a:rPr lang="pl-PL" sz="3800" dirty="0"/>
              <a:t>mowa dźwiękowa rozwija się w sposób mniej lub bardziej </a:t>
            </a:r>
            <a:r>
              <a:rPr lang="pl-PL" sz="3800" dirty="0" smtClean="0"/>
              <a:t>normalny</a:t>
            </a:r>
          </a:p>
          <a:p>
            <a:pPr lvl="0">
              <a:buFont typeface="Wingdings" pitchFamily="2" charset="2"/>
              <a:buChar char="Ø"/>
            </a:pPr>
            <a:r>
              <a:rPr lang="pl-PL" sz="3800" dirty="0"/>
              <a:t>dziecko nie słyszy cichej mowy i szeptu</a:t>
            </a:r>
          </a:p>
          <a:p>
            <a:pPr>
              <a:buNone/>
            </a:pPr>
            <a:r>
              <a:rPr lang="pl-PL" sz="3800" dirty="0"/>
              <a:t> </a:t>
            </a:r>
          </a:p>
          <a:p>
            <a:pPr lvl="0">
              <a:buFont typeface="Wingdings" pitchFamily="2" charset="2"/>
              <a:buChar char="Ø"/>
            </a:pPr>
            <a:r>
              <a:rPr lang="pl-PL" sz="3800" dirty="0"/>
              <a:t>nie słyszy mowy w hałaśliwym otoczeniu</a:t>
            </a:r>
          </a:p>
          <a:p>
            <a:pPr>
              <a:buNone/>
            </a:pPr>
            <a:endParaRPr lang="pl-PL" sz="3800" dirty="0"/>
          </a:p>
          <a:p>
            <a:pPr lvl="0">
              <a:buFont typeface="Wingdings" pitchFamily="2" charset="2"/>
              <a:buChar char="Ø"/>
            </a:pPr>
            <a:endParaRPr lang="pl-PL" dirty="0"/>
          </a:p>
          <a:p>
            <a:endParaRPr lang="pl-PL" dirty="0"/>
          </a:p>
        </p:txBody>
      </p:sp>
      <p:sp>
        <p:nvSpPr>
          <p:cNvPr id="3" name="Tytuł 2"/>
          <p:cNvSpPr>
            <a:spLocks noGrp="1"/>
          </p:cNvSpPr>
          <p:nvPr>
            <p:ph type="title"/>
          </p:nvPr>
        </p:nvSpPr>
        <p:spPr>
          <a:xfrm>
            <a:off x="457200" y="620688"/>
            <a:ext cx="8229600" cy="792088"/>
          </a:xfrm>
        </p:spPr>
        <p:txBody>
          <a:bodyPr>
            <a:normAutofit fontScale="90000"/>
          </a:bodyPr>
          <a:lstStyle/>
          <a:p>
            <a:r>
              <a:rPr lang="pl-PL" b="1" dirty="0"/>
              <a:t>LEKKI UBYTEK SŁUCHU 20 – 40 </a:t>
            </a:r>
            <a:r>
              <a:rPr lang="pl-PL" b="1" dirty="0" err="1"/>
              <a:t>dB</a:t>
            </a:r>
            <a:r>
              <a:rPr lang="pl-PL" b="1" dirty="0"/>
              <a:t/>
            </a:r>
            <a:br>
              <a:rPr lang="pl-PL" b="1" dirty="0"/>
            </a:br>
            <a:r>
              <a:rPr lang="pl-PL" dirty="0"/>
              <a:t> </a:t>
            </a:r>
            <a:br>
              <a:rPr lang="pl-PL" dirty="0"/>
            </a:br>
            <a:endParaRPr lang="pl-PL"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down)">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down)">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down)">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down)">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normAutofit lnSpcReduction="10000"/>
          </a:bodyPr>
          <a:lstStyle/>
          <a:p>
            <a:pPr lvl="0">
              <a:buFont typeface="Courier New" pitchFamily="49" charset="0"/>
              <a:buChar char="o"/>
            </a:pPr>
            <a:r>
              <a:rPr lang="pl-PL" sz="3200" dirty="0"/>
              <a:t>ma trudności z komunikowaniem się, często nie jest rozumiany przez </a:t>
            </a:r>
            <a:r>
              <a:rPr lang="pl-PL" sz="3200" dirty="0" smtClean="0"/>
              <a:t>otoczenie</a:t>
            </a:r>
          </a:p>
          <a:p>
            <a:pPr>
              <a:buFont typeface="Courier New" pitchFamily="49" charset="0"/>
              <a:buChar char="o"/>
            </a:pPr>
            <a:r>
              <a:rPr lang="pl-PL" sz="3200" dirty="0"/>
              <a:t>z trudem nawiązuje kontakty społeczne</a:t>
            </a:r>
          </a:p>
          <a:p>
            <a:pPr>
              <a:buFont typeface="Courier New" pitchFamily="49" charset="0"/>
              <a:buChar char="o"/>
            </a:pPr>
            <a:r>
              <a:rPr lang="pl-PL" sz="3200" dirty="0"/>
              <a:t>ma bardzo ograniczoną wiedzę, ponieważ korzysta tylko z zapisu graficznego i odczytywania mowy z ust</a:t>
            </a:r>
          </a:p>
          <a:p>
            <a:pPr>
              <a:buFont typeface="Courier New" pitchFamily="49" charset="0"/>
              <a:buChar char="o"/>
            </a:pPr>
            <a:endParaRPr lang="pl-PL" dirty="0"/>
          </a:p>
          <a:p>
            <a:pPr lvl="0">
              <a:buFont typeface="Courier New" pitchFamily="49" charset="0"/>
              <a:buChar char="o"/>
            </a:pPr>
            <a:endParaRPr lang="pl-PL" dirty="0"/>
          </a:p>
          <a:p>
            <a:pPr>
              <a:buFont typeface="Courier New" pitchFamily="49" charset="0"/>
              <a:buChar char="o"/>
            </a:pPr>
            <a:endParaRPr lang="pl-PL" dirty="0"/>
          </a:p>
        </p:txBody>
      </p:sp>
      <p:sp>
        <p:nvSpPr>
          <p:cNvPr id="2" name="Tytuł 1"/>
          <p:cNvSpPr>
            <a:spLocks noGrp="1"/>
          </p:cNvSpPr>
          <p:nvPr>
            <p:ph type="title"/>
          </p:nvPr>
        </p:nvSpPr>
        <p:spPr/>
        <p:txBody>
          <a:bodyPr>
            <a:normAutofit/>
          </a:bodyPr>
          <a:lstStyle/>
          <a:p>
            <a:r>
              <a:rPr lang="pl-PL" b="1" dirty="0" smtClean="0"/>
              <a:t>TRUDNOŚCI</a:t>
            </a:r>
            <a:endParaRPr lang="pl-PL"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p>
            <a:pPr>
              <a:buFont typeface="Courier New" pitchFamily="49" charset="0"/>
              <a:buChar char="o"/>
            </a:pPr>
            <a:r>
              <a:rPr lang="pl-PL" sz="3200" dirty="0" smtClean="0"/>
              <a:t>ma tendencję do mechanicznego uczenia się na pamięć bez rozumienia treści</a:t>
            </a:r>
          </a:p>
          <a:p>
            <a:pPr>
              <a:buNone/>
            </a:pPr>
            <a:endParaRPr lang="pl-PL" sz="3200" dirty="0" smtClean="0"/>
          </a:p>
          <a:p>
            <a:pPr lvl="0">
              <a:buFont typeface="Courier New" pitchFamily="49" charset="0"/>
              <a:buChar char="o"/>
            </a:pPr>
            <a:r>
              <a:rPr lang="pl-PL" sz="3200" dirty="0" smtClean="0"/>
              <a:t>odpowiada na pytania odtwarzając wyuczone fragmenty</a:t>
            </a:r>
          </a:p>
          <a:p>
            <a:pPr>
              <a:buNone/>
            </a:pPr>
            <a:endParaRPr lang="pl-PL" dirty="0"/>
          </a:p>
        </p:txBody>
      </p:sp>
      <p:sp>
        <p:nvSpPr>
          <p:cNvPr id="2" name="Tytuł 1"/>
          <p:cNvSpPr>
            <a:spLocks noGrp="1"/>
          </p:cNvSpPr>
          <p:nvPr>
            <p:ph type="title"/>
          </p:nvPr>
        </p:nvSpPr>
        <p:spPr/>
        <p:txBody>
          <a:bodyPr>
            <a:normAutofit/>
          </a:bodyPr>
          <a:lstStyle/>
          <a:p>
            <a:r>
              <a:rPr lang="pl-PL" b="1" dirty="0" smtClean="0"/>
              <a:t>TRUDNOŚCI</a:t>
            </a:r>
            <a:endParaRPr lang="pl-PL"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p:cNvSpPr>
            <a:spLocks noGrp="1"/>
          </p:cNvSpPr>
          <p:nvPr>
            <p:ph type="title"/>
          </p:nvPr>
        </p:nvSpPr>
        <p:spPr>
          <a:xfrm>
            <a:off x="457200" y="274638"/>
            <a:ext cx="8229600" cy="5818658"/>
          </a:xfrm>
        </p:spPr>
        <p:txBody>
          <a:bodyPr/>
          <a:lstStyle/>
          <a:p>
            <a:r>
              <a:rPr lang="pl-PL" dirty="0" smtClean="0"/>
              <a:t>Najistotniejsze dla prawidłowego funkcjonowania jest słyszenie w zakresie pasma mowy (od 250 do 8000 Hz). Za normę słyszenia przyjmuje się próg słyszenia pasma mowy (0 do 30 </a:t>
            </a:r>
            <a:r>
              <a:rPr lang="pl-PL" dirty="0" err="1" smtClean="0"/>
              <a:t>dB</a:t>
            </a:r>
            <a:r>
              <a:rPr lang="pl-PL" dirty="0" smtClean="0"/>
              <a:t>).</a:t>
            </a:r>
            <a:br>
              <a:rPr lang="pl-PL" dirty="0" smtClean="0"/>
            </a:br>
            <a:endParaRPr lang="pl-PL" dirty="0"/>
          </a:p>
        </p:txBody>
      </p:sp>
    </p:spTree>
  </p:cSld>
  <p:clrMapOvr>
    <a:masterClrMapping/>
  </p:clrMapOvr>
  <p:transition>
    <p:wipe dir="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aparat słuchowy, Implant Ślimakowy Nucleus Freedom, implant Zakotwiczony Baha, przewodnictwo kostne, niedosłuch przewodzeniowy, głuchota, szumy uszne, badanie słuchu, foniatra, wrodzona wada słuchu, protetyka, budowa ucha, proces słyszenia, otoemisja, tympanometria, audiometria, bera, Medicus, aparaty słuchowe wewnątrzuszne i zauszne, Babyworn, Cochlear"/>
          <p:cNvPicPr>
            <a:picLocks noChangeAspect="1" noChangeArrowheads="1"/>
          </p:cNvPicPr>
          <p:nvPr/>
        </p:nvPicPr>
        <p:blipFill>
          <a:blip r:embed="rId3" cstate="print"/>
          <a:srcRect/>
          <a:stretch>
            <a:fillRect/>
          </a:stretch>
        </p:blipFill>
        <p:spPr bwMode="auto">
          <a:xfrm>
            <a:off x="1691680" y="497562"/>
            <a:ext cx="6120680" cy="5565014"/>
          </a:xfrm>
          <a:prstGeom prst="rect">
            <a:avLst/>
          </a:prstGeom>
          <a:noFill/>
          <a:ln w="9525">
            <a:noFill/>
            <a:miter lim="800000"/>
            <a:headEnd/>
            <a:tailEnd/>
          </a:ln>
        </p:spPr>
      </p:pic>
    </p:spTree>
  </p:cSld>
  <p:clrMapOvr>
    <a:masterClrMapping/>
  </p:clrMapOvr>
  <p:transition>
    <p:wipe dir="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5962674"/>
          </a:xfrm>
        </p:spPr>
        <p:txBody>
          <a:bodyPr/>
          <a:lstStyle/>
          <a:p>
            <a:r>
              <a:rPr lang="pl-PL" dirty="0" smtClean="0"/>
              <a:t>Poniższy audiogram obrazuje pasmo mowy w kształcie banana. Ucho dobrze słyszące bez problemu rejestruje zapisane tu dźwięki mowy</a:t>
            </a:r>
            <a:endParaRPr lang="pl-PL" dirty="0"/>
          </a:p>
        </p:txBody>
      </p:sp>
    </p:spTree>
  </p:cSld>
  <p:clrMapOvr>
    <a:masterClrMapping/>
  </p:clrMapOvr>
  <p:transition>
    <p:wipe dir="d"/>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aparat słuchowy, Implant Ślimakowy Nucleus Freedom, implant Zakotwiczony Baha, przewodnictwo kostne, niedosłuch przewodzeniowy, głuchota, szumy uszne, badanie słuchu, foniatra, wrodzona wada słuchu, protetyka, budowa ucha, proces słyszenia, otoemisja, tympanometria, audiometria, bera, Medicus, aparaty słuchowe wewnątrzuszne i zauszne, Babyworn, Cochlear"/>
          <p:cNvPicPr>
            <a:picLocks noChangeAspect="1" noChangeArrowheads="1"/>
          </p:cNvPicPr>
          <p:nvPr/>
        </p:nvPicPr>
        <p:blipFill>
          <a:blip r:embed="rId2" r:link="rId3" cstate="print"/>
          <a:srcRect/>
          <a:stretch>
            <a:fillRect/>
          </a:stretch>
        </p:blipFill>
        <p:spPr bwMode="auto">
          <a:xfrm>
            <a:off x="1475656" y="546969"/>
            <a:ext cx="5976664" cy="5474319"/>
          </a:xfrm>
          <a:prstGeom prst="rect">
            <a:avLst/>
          </a:prstGeom>
          <a:noFill/>
          <a:ln w="9525">
            <a:noFill/>
            <a:miter lim="800000"/>
            <a:headEnd/>
            <a:tailEnd/>
          </a:ln>
        </p:spPr>
      </p:pic>
    </p:spTree>
  </p:cSld>
  <p:clrMapOvr>
    <a:masterClrMapping/>
  </p:clrMapOvr>
  <p:transition>
    <p:wipe dir="d"/>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normAutofit/>
          </a:bodyPr>
          <a:lstStyle/>
          <a:p>
            <a:r>
              <a:rPr lang="pl-PL" dirty="0" smtClean="0"/>
              <a:t>BYĆ GŁUCHYM WSRÓD SŁYSZĄCYCH</a:t>
            </a:r>
            <a:endParaRPr lang="pl-PL" dirty="0"/>
          </a:p>
        </p:txBody>
      </p:sp>
      <p:sp>
        <p:nvSpPr>
          <p:cNvPr id="3" name="Podtytuł 2"/>
          <p:cNvSpPr>
            <a:spLocks noGrp="1"/>
          </p:cNvSpPr>
          <p:nvPr>
            <p:ph type="subTitle" idx="1"/>
          </p:nvPr>
        </p:nvSpPr>
        <p:spPr/>
        <p:txBody>
          <a:bodyPr/>
          <a:lstStyle/>
          <a:p>
            <a:r>
              <a:rPr lang="pl-PL" dirty="0" smtClean="0">
                <a:hlinkClick r:id="rId2"/>
              </a:rPr>
              <a:t>https://www.youtube.com/watch?v=Q4CO1sVrKa4</a:t>
            </a:r>
            <a:endParaRPr lang="pl-PL" dirty="0"/>
          </a:p>
        </p:txBody>
      </p:sp>
    </p:spTree>
    <p:extLst>
      <p:ext uri="{BB962C8B-B14F-4D97-AF65-F5344CB8AC3E}">
        <p14:creationId xmlns:p14="http://schemas.microsoft.com/office/powerpoint/2010/main" val="3348389226"/>
      </p:ext>
    </p:extLst>
  </p:cSld>
  <p:clrMapOvr>
    <a:masterClrMapping/>
  </p:clrMapOvr>
  <p:transition>
    <p:wipe dir="d"/>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5458618"/>
          </a:xfrm>
        </p:spPr>
        <p:txBody>
          <a:bodyPr>
            <a:normAutofit/>
          </a:bodyPr>
          <a:lstStyle/>
          <a:p>
            <a:r>
              <a:rPr lang="pl-PL" sz="6000" dirty="0" smtClean="0"/>
              <a:t>Dziękuję. </a:t>
            </a:r>
            <a:r>
              <a:rPr lang="pl-PL" sz="6000" dirty="0" smtClean="0">
                <a:sym typeface="Wingdings" pitchFamily="2" charset="2"/>
              </a:rPr>
              <a:t></a:t>
            </a:r>
            <a:r>
              <a:rPr lang="pl-PL" sz="6000" smtClean="0">
                <a:sym typeface="Wingdings" pitchFamily="2" charset="2"/>
              </a:rPr>
              <a:t/>
            </a:r>
            <a:br>
              <a:rPr lang="pl-PL" sz="6000" smtClean="0">
                <a:sym typeface="Wingdings" pitchFamily="2" charset="2"/>
              </a:rPr>
            </a:br>
            <a:r>
              <a:rPr lang="pl-PL" sz="6000" smtClean="0">
                <a:sym typeface="Wingdings" pitchFamily="2" charset="2"/>
              </a:rPr>
              <a:t/>
            </a:r>
            <a:br>
              <a:rPr lang="pl-PL" sz="6000" smtClean="0">
                <a:sym typeface="Wingdings" pitchFamily="2" charset="2"/>
              </a:rPr>
            </a:br>
            <a:r>
              <a:rPr lang="pl-PL" sz="2000" smtClean="0">
                <a:sym typeface="Wingdings" pitchFamily="2" charset="2"/>
              </a:rPr>
              <a:t>przygotowała</a:t>
            </a:r>
            <a:r>
              <a:rPr lang="pl-PL" sz="2000" dirty="0" smtClean="0">
                <a:sym typeface="Wingdings" pitchFamily="2" charset="2"/>
              </a:rPr>
              <a:t>: mgr B. Markiewicz</a:t>
            </a:r>
            <a:endParaRPr lang="pl-PL" sz="2000" dirty="0"/>
          </a:p>
        </p:txBody>
      </p:sp>
    </p:spTree>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p>
            <a:pPr lvl="0">
              <a:buFont typeface="Wingdings" pitchFamily="2" charset="2"/>
              <a:buChar char="Ø"/>
            </a:pPr>
            <a:r>
              <a:rPr lang="pl-PL" sz="3200" dirty="0" smtClean="0"/>
              <a:t>ma problemy z różnicowaniem głosek dźwięcznych i bezdźwięcznych</a:t>
            </a:r>
          </a:p>
          <a:p>
            <a:pPr>
              <a:buNone/>
            </a:pPr>
            <a:r>
              <a:rPr lang="pl-PL" sz="3200" dirty="0" smtClean="0"/>
              <a:t> </a:t>
            </a:r>
          </a:p>
          <a:p>
            <a:pPr lvl="0">
              <a:buFont typeface="Wingdings" pitchFamily="2" charset="2"/>
              <a:buChar char="Ø"/>
            </a:pPr>
            <a:r>
              <a:rPr lang="pl-PL" sz="3200" dirty="0" smtClean="0"/>
              <a:t>trudności występują w słyszeniu mowy szeptanej</a:t>
            </a:r>
          </a:p>
          <a:p>
            <a:pPr>
              <a:buNone/>
            </a:pPr>
            <a:r>
              <a:rPr lang="pl-PL" sz="3200" dirty="0" smtClean="0"/>
              <a:t> </a:t>
            </a:r>
          </a:p>
          <a:p>
            <a:pPr lvl="0">
              <a:buFont typeface="Wingdings" pitchFamily="2" charset="2"/>
              <a:buChar char="Ø"/>
            </a:pPr>
            <a:r>
              <a:rPr lang="pl-PL" sz="3200" dirty="0" smtClean="0"/>
              <a:t>ma problemy z artykulacją niektórych głosek</a:t>
            </a:r>
          </a:p>
          <a:p>
            <a:endParaRPr lang="pl-PL" dirty="0"/>
          </a:p>
        </p:txBody>
      </p:sp>
      <p:sp>
        <p:nvSpPr>
          <p:cNvPr id="2" name="Tytuł 1"/>
          <p:cNvSpPr>
            <a:spLocks noGrp="1"/>
          </p:cNvSpPr>
          <p:nvPr>
            <p:ph type="title"/>
          </p:nvPr>
        </p:nvSpPr>
        <p:spPr/>
        <p:txBody>
          <a:bodyPr>
            <a:normAutofit fontScale="90000"/>
          </a:bodyPr>
          <a:lstStyle/>
          <a:p>
            <a:r>
              <a:rPr lang="pl-PL" b="1" dirty="0" smtClean="0"/>
              <a:t>LEKKI UBYTEK SŁUCHU 20 – 40 </a:t>
            </a:r>
            <a:r>
              <a:rPr lang="pl-PL" b="1" dirty="0" err="1" smtClean="0"/>
              <a:t>dB</a:t>
            </a:r>
            <a:r>
              <a:rPr lang="pl-PL" b="1" dirty="0" smtClean="0"/>
              <a:t/>
            </a:r>
            <a:br>
              <a:rPr lang="pl-PL" b="1" dirty="0" smtClean="0"/>
            </a:br>
            <a:endParaRPr lang="pl-PL"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p>
            <a:pPr lvl="0"/>
            <a:r>
              <a:rPr lang="pl-PL" sz="3200" dirty="0"/>
              <a:t>dziecko ma problemy z rozumieniem tekstów wypowiadanych cicho lub szeptem</a:t>
            </a:r>
          </a:p>
          <a:p>
            <a:pPr lvl="0"/>
            <a:r>
              <a:rPr lang="pl-PL" sz="3200" dirty="0"/>
              <a:t>ma problemy ze śledzeniem toku </a:t>
            </a:r>
            <a:r>
              <a:rPr lang="pl-PL" sz="3200" dirty="0" smtClean="0"/>
              <a:t>wydarzeń</a:t>
            </a:r>
            <a:endParaRPr lang="pl-PL" sz="3200" dirty="0"/>
          </a:p>
          <a:p>
            <a:pPr lvl="0"/>
            <a:r>
              <a:rPr lang="pl-PL" sz="3200" dirty="0"/>
              <a:t>nie zawsze wie, co należy zrobić</a:t>
            </a:r>
          </a:p>
          <a:p>
            <a:pPr lvl="0"/>
            <a:r>
              <a:rPr lang="pl-PL" sz="3200" dirty="0"/>
              <a:t>sprawia wrażenie, że ma trudności ze świadomą koncentracją uwagi</a:t>
            </a:r>
          </a:p>
          <a:p>
            <a:endParaRPr lang="pl-PL" dirty="0"/>
          </a:p>
        </p:txBody>
      </p:sp>
      <p:sp>
        <p:nvSpPr>
          <p:cNvPr id="2" name="Tytuł 1"/>
          <p:cNvSpPr>
            <a:spLocks noGrp="1"/>
          </p:cNvSpPr>
          <p:nvPr>
            <p:ph type="title"/>
          </p:nvPr>
        </p:nvSpPr>
        <p:spPr/>
        <p:txBody>
          <a:bodyPr>
            <a:normAutofit fontScale="90000"/>
          </a:bodyPr>
          <a:lstStyle/>
          <a:p>
            <a:r>
              <a:rPr lang="pl-PL" b="1" dirty="0" smtClean="0"/>
              <a:t>TRUDNOŚCI :</a:t>
            </a:r>
            <a:r>
              <a:rPr lang="pl-PL" dirty="0"/>
              <a:t/>
            </a:r>
            <a:br>
              <a:rPr lang="pl-PL" dirty="0"/>
            </a:br>
            <a:endParaRPr lang="pl-PL"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normAutofit lnSpcReduction="10000"/>
          </a:bodyPr>
          <a:lstStyle/>
          <a:p>
            <a:pPr lvl="0"/>
            <a:r>
              <a:rPr lang="pl-PL" sz="3200" dirty="0"/>
              <a:t>ma trudności w analizie i syntezie słów, co może powodować problemy w nauce czytania i pisania</a:t>
            </a:r>
          </a:p>
          <a:p>
            <a:pPr>
              <a:buNone/>
            </a:pPr>
            <a:endParaRPr lang="pl-PL" sz="3200" dirty="0"/>
          </a:p>
          <a:p>
            <a:pPr lvl="0"/>
            <a:r>
              <a:rPr lang="pl-PL" sz="3200" dirty="0"/>
              <a:t>popełnia błędy przy pisaniu tekstów ze słuchu</a:t>
            </a:r>
          </a:p>
          <a:p>
            <a:pPr>
              <a:buNone/>
            </a:pPr>
            <a:endParaRPr lang="pl-PL" sz="3200" dirty="0"/>
          </a:p>
          <a:p>
            <a:pPr lvl="0"/>
            <a:r>
              <a:rPr lang="pl-PL" sz="3200" dirty="0"/>
              <a:t>często myli głoski dźwięczne i bezdźwięczne</a:t>
            </a:r>
          </a:p>
          <a:p>
            <a:endParaRPr lang="pl-PL" dirty="0"/>
          </a:p>
        </p:txBody>
      </p:sp>
      <p:sp>
        <p:nvSpPr>
          <p:cNvPr id="2" name="Tytuł 1"/>
          <p:cNvSpPr>
            <a:spLocks noGrp="1"/>
          </p:cNvSpPr>
          <p:nvPr>
            <p:ph type="title"/>
          </p:nvPr>
        </p:nvSpPr>
        <p:spPr/>
        <p:txBody>
          <a:bodyPr>
            <a:normAutofit/>
          </a:bodyPr>
          <a:lstStyle/>
          <a:p>
            <a:r>
              <a:rPr lang="pl-PL" b="1" dirty="0" smtClean="0"/>
              <a:t>TRUDNOŚCI </a:t>
            </a:r>
            <a:endParaRPr lang="pl-PL"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down)">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normAutofit/>
          </a:bodyPr>
          <a:lstStyle/>
          <a:p>
            <a:r>
              <a:rPr lang="pl-PL" sz="3200" dirty="0"/>
              <a:t>Trudności występują w odbiorze mowy potocznej. </a:t>
            </a:r>
            <a:br>
              <a:rPr lang="pl-PL" sz="3200" dirty="0"/>
            </a:br>
            <a:endParaRPr lang="pl-PL" sz="3200" dirty="0" smtClean="0"/>
          </a:p>
          <a:p>
            <a:r>
              <a:rPr lang="pl-PL" sz="3200" dirty="0"/>
              <a:t>Bez aparatów słuchowych mowa nie jest rozumiana z odległości 1 m.</a:t>
            </a:r>
          </a:p>
          <a:p>
            <a:pPr>
              <a:buNone/>
            </a:pPr>
            <a:endParaRPr lang="pl-PL" sz="3200" dirty="0"/>
          </a:p>
        </p:txBody>
      </p:sp>
      <p:sp>
        <p:nvSpPr>
          <p:cNvPr id="2" name="Tytuł 1"/>
          <p:cNvSpPr>
            <a:spLocks noGrp="1"/>
          </p:cNvSpPr>
          <p:nvPr>
            <p:ph type="title"/>
          </p:nvPr>
        </p:nvSpPr>
        <p:spPr>
          <a:xfrm>
            <a:off x="457200" y="274638"/>
            <a:ext cx="8229600" cy="1354162"/>
          </a:xfrm>
        </p:spPr>
        <p:txBody>
          <a:bodyPr>
            <a:normAutofit fontScale="90000"/>
          </a:bodyPr>
          <a:lstStyle/>
          <a:p>
            <a:r>
              <a:rPr lang="pl-PL" b="1" dirty="0"/>
              <a:t>UMIARKOWANY UBYTEK SŁUCHU </a:t>
            </a:r>
            <a:br>
              <a:rPr lang="pl-PL" b="1" dirty="0"/>
            </a:br>
            <a:r>
              <a:rPr lang="pl-PL" b="1" dirty="0"/>
              <a:t>40 – 70 </a:t>
            </a:r>
            <a:r>
              <a:rPr lang="pl-PL" b="1" dirty="0" err="1"/>
              <a:t>dB</a:t>
            </a:r>
            <a:r>
              <a:rPr lang="pl-PL" b="1" dirty="0"/>
              <a:t/>
            </a:r>
            <a:br>
              <a:rPr lang="pl-PL" b="1" dirty="0"/>
            </a:br>
            <a:endParaRPr lang="pl-PL"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normAutofit lnSpcReduction="10000"/>
          </a:bodyPr>
          <a:lstStyle/>
          <a:p>
            <a:pPr>
              <a:buNone/>
            </a:pPr>
            <a:r>
              <a:rPr lang="pl-PL" sz="3200" b="1" dirty="0"/>
              <a:t>Dziecko:</a:t>
            </a:r>
            <a:endParaRPr lang="pl-PL" sz="3200" dirty="0"/>
          </a:p>
          <a:p>
            <a:pPr lvl="0"/>
            <a:r>
              <a:rPr lang="pl-PL" sz="3200" dirty="0"/>
              <a:t>nie słyszy wypowiedzi z dalszej odległości</a:t>
            </a:r>
            <a:endParaRPr lang="pl-PL" sz="3200" b="1" u="sng" dirty="0"/>
          </a:p>
          <a:p>
            <a:pPr lvl="0"/>
            <a:r>
              <a:rPr lang="pl-PL" sz="3200" dirty="0"/>
              <a:t>nie korzysta z rozmów prowadzonych w gwarnym pomieszczeniu</a:t>
            </a:r>
          </a:p>
          <a:p>
            <a:pPr lvl="0"/>
            <a:r>
              <a:rPr lang="pl-PL" sz="3200" dirty="0"/>
              <a:t>nie nadąża za tokiem dłuższej rozmowy</a:t>
            </a:r>
          </a:p>
          <a:p>
            <a:pPr lvl="0"/>
            <a:r>
              <a:rPr lang="pl-PL" sz="3200" dirty="0"/>
              <a:t>nie korzysta z informacji, które nie są kierowane bezpośrednio do niego</a:t>
            </a:r>
          </a:p>
          <a:p>
            <a:pPr>
              <a:buNone/>
            </a:pPr>
            <a:endParaRPr lang="pl-PL" dirty="0"/>
          </a:p>
        </p:txBody>
      </p:sp>
      <p:sp>
        <p:nvSpPr>
          <p:cNvPr id="2" name="Tytuł 1"/>
          <p:cNvSpPr>
            <a:spLocks noGrp="1"/>
          </p:cNvSpPr>
          <p:nvPr>
            <p:ph type="title"/>
          </p:nvPr>
        </p:nvSpPr>
        <p:spPr/>
        <p:txBody>
          <a:bodyPr>
            <a:normAutofit fontScale="90000"/>
          </a:bodyPr>
          <a:lstStyle/>
          <a:p>
            <a:r>
              <a:rPr lang="pl-PL" b="1" dirty="0" smtClean="0"/>
              <a:t>UMIARKOWANY UBYTEK SŁUCHU </a:t>
            </a:r>
            <a:br>
              <a:rPr lang="pl-PL" b="1" dirty="0" smtClean="0"/>
            </a:br>
            <a:r>
              <a:rPr lang="pl-PL" b="1" dirty="0" smtClean="0"/>
              <a:t>40 – 70 </a:t>
            </a:r>
            <a:r>
              <a:rPr lang="pl-PL" b="1" dirty="0" err="1" smtClean="0"/>
              <a:t>dB</a:t>
            </a:r>
            <a:endParaRPr lang="pl-PL"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p>
            <a:pPr>
              <a:buNone/>
            </a:pPr>
            <a:r>
              <a:rPr lang="pl-PL" sz="3200" b="1" dirty="0" smtClean="0"/>
              <a:t>Dziecko:</a:t>
            </a:r>
            <a:endParaRPr lang="pl-PL" sz="3200" dirty="0" smtClean="0"/>
          </a:p>
          <a:p>
            <a:pPr lvl="0"/>
            <a:r>
              <a:rPr lang="pl-PL" sz="3200" dirty="0"/>
              <a:t>nie słyszy intonacji wypowiedzi</a:t>
            </a:r>
          </a:p>
          <a:p>
            <a:pPr lvl="0"/>
            <a:r>
              <a:rPr lang="pl-PL" sz="3200" dirty="0"/>
              <a:t>nie rozumie dużej części audycji radiowych i telewizyjnych, tekstów piosenek, nagrań magnetofonowych</a:t>
            </a:r>
          </a:p>
          <a:p>
            <a:pPr lvl="0"/>
            <a:r>
              <a:rPr lang="pl-PL" sz="3200" dirty="0"/>
              <a:t>nie rozumie tekstów filmów zagranicznych z dubbingiem</a:t>
            </a:r>
          </a:p>
          <a:p>
            <a:pPr>
              <a:buNone/>
            </a:pPr>
            <a:endParaRPr lang="pl-PL" dirty="0"/>
          </a:p>
        </p:txBody>
      </p:sp>
      <p:sp>
        <p:nvSpPr>
          <p:cNvPr id="2" name="Tytuł 1"/>
          <p:cNvSpPr>
            <a:spLocks noGrp="1"/>
          </p:cNvSpPr>
          <p:nvPr>
            <p:ph type="title"/>
          </p:nvPr>
        </p:nvSpPr>
        <p:spPr/>
        <p:txBody>
          <a:bodyPr>
            <a:normAutofit fontScale="90000"/>
          </a:bodyPr>
          <a:lstStyle/>
          <a:p>
            <a:r>
              <a:rPr lang="pl-PL" b="1" dirty="0" smtClean="0"/>
              <a:t>UMIARKOWANY UBYTEK SŁUCHU </a:t>
            </a:r>
            <a:br>
              <a:rPr lang="pl-PL" b="1" dirty="0" smtClean="0"/>
            </a:br>
            <a:r>
              <a:rPr lang="pl-PL" b="1" dirty="0" smtClean="0"/>
              <a:t>40 – 70 </a:t>
            </a:r>
            <a:r>
              <a:rPr lang="pl-PL" b="1" dirty="0" err="1" smtClean="0"/>
              <a:t>dB</a:t>
            </a:r>
            <a:endParaRPr lang="pl-PL"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noAutofit/>
          </a:bodyPr>
          <a:lstStyle/>
          <a:p>
            <a:pPr>
              <a:buNone/>
            </a:pPr>
            <a:r>
              <a:rPr lang="pl-PL" sz="3200" b="1" dirty="0" smtClean="0"/>
              <a:t>Dziecko:</a:t>
            </a:r>
          </a:p>
          <a:p>
            <a:pPr lvl="0"/>
            <a:r>
              <a:rPr lang="pl-PL" sz="3200" dirty="0"/>
              <a:t>niewiele korzysta z przedstawień teatralnych (szczególnie lalkowych)</a:t>
            </a:r>
          </a:p>
          <a:p>
            <a:pPr lvl="0"/>
            <a:r>
              <a:rPr lang="pl-PL" sz="3200" dirty="0"/>
              <a:t>ma zaburzoną artykulację głosek dźwięcznych, szumiących (</a:t>
            </a:r>
            <a:r>
              <a:rPr lang="pl-PL" sz="3200" dirty="0" err="1"/>
              <a:t>sz</a:t>
            </a:r>
            <a:r>
              <a:rPr lang="pl-PL" sz="3200" dirty="0"/>
              <a:t>, ż, cz, </a:t>
            </a:r>
            <a:r>
              <a:rPr lang="pl-PL" sz="3200" dirty="0" err="1"/>
              <a:t>dż</a:t>
            </a:r>
            <a:r>
              <a:rPr lang="pl-PL" sz="3200" dirty="0"/>
              <a:t>), sycących (s, z, c, </a:t>
            </a:r>
            <a:r>
              <a:rPr lang="pl-PL" sz="3200" dirty="0" err="1"/>
              <a:t>dz</a:t>
            </a:r>
            <a:r>
              <a:rPr lang="pl-PL" sz="3200" dirty="0"/>
              <a:t>), ciszących (ś, ź, ć, </a:t>
            </a:r>
            <a:r>
              <a:rPr lang="pl-PL" sz="3200" dirty="0" err="1"/>
              <a:t>dź</a:t>
            </a:r>
            <a:r>
              <a:rPr lang="pl-PL" sz="3200" dirty="0"/>
              <a:t>)</a:t>
            </a:r>
          </a:p>
          <a:p>
            <a:pPr lvl="0"/>
            <a:r>
              <a:rPr lang="pl-PL" sz="3200" dirty="0"/>
              <a:t>ma znaczne problemy z analizą i syntezą słuchową</a:t>
            </a:r>
          </a:p>
          <a:p>
            <a:pPr>
              <a:buNone/>
            </a:pPr>
            <a:endParaRPr lang="pl-PL" sz="3200" b="1" dirty="0"/>
          </a:p>
        </p:txBody>
      </p:sp>
      <p:sp>
        <p:nvSpPr>
          <p:cNvPr id="2" name="Tytuł 1"/>
          <p:cNvSpPr>
            <a:spLocks noGrp="1"/>
          </p:cNvSpPr>
          <p:nvPr>
            <p:ph type="title"/>
          </p:nvPr>
        </p:nvSpPr>
        <p:spPr/>
        <p:txBody>
          <a:bodyPr>
            <a:normAutofit fontScale="90000"/>
          </a:bodyPr>
          <a:lstStyle/>
          <a:p>
            <a:r>
              <a:rPr lang="pl-PL" b="1" dirty="0" smtClean="0"/>
              <a:t>UMIARKOWANY UBYTEK SŁUCHU </a:t>
            </a:r>
            <a:br>
              <a:rPr lang="pl-PL" b="1" dirty="0" smtClean="0"/>
            </a:br>
            <a:r>
              <a:rPr lang="pl-PL" b="1" dirty="0" smtClean="0"/>
              <a:t>40 – 70 </a:t>
            </a:r>
            <a:r>
              <a:rPr lang="pl-PL" b="1" dirty="0" err="1" smtClean="0"/>
              <a:t>dB</a:t>
            </a:r>
            <a:endParaRPr lang="pl-PL"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ol">
  <a:themeElements>
    <a:clrScheme name="Hol">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Hol">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Bogaty">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88</TotalTime>
  <Words>633</Words>
  <Application>Microsoft Office PowerPoint</Application>
  <PresentationFormat>Pokaz na ekranie (4:3)</PresentationFormat>
  <Paragraphs>108</Paragraphs>
  <Slides>27</Slides>
  <Notes>1</Notes>
  <HiddenSlides>0</HiddenSlides>
  <MMClips>0</MMClips>
  <ScaleCrop>false</ScaleCrop>
  <HeadingPairs>
    <vt:vector size="6" baseType="variant">
      <vt:variant>
        <vt:lpstr>Używane czcionki</vt:lpstr>
      </vt:variant>
      <vt:variant>
        <vt:i4>7</vt:i4>
      </vt:variant>
      <vt:variant>
        <vt:lpstr>Motyw</vt:lpstr>
      </vt:variant>
      <vt:variant>
        <vt:i4>1</vt:i4>
      </vt:variant>
      <vt:variant>
        <vt:lpstr>Tytuły slajdów</vt:lpstr>
      </vt:variant>
      <vt:variant>
        <vt:i4>27</vt:i4>
      </vt:variant>
    </vt:vector>
  </HeadingPairs>
  <TitlesOfParts>
    <vt:vector size="35" baseType="lpstr">
      <vt:lpstr>Calibri</vt:lpstr>
      <vt:lpstr>Courier New</vt:lpstr>
      <vt:lpstr>Lucida Sans Unicode</vt:lpstr>
      <vt:lpstr>Verdana</vt:lpstr>
      <vt:lpstr>Wingdings</vt:lpstr>
      <vt:lpstr>Wingdings 2</vt:lpstr>
      <vt:lpstr>Wingdings 3</vt:lpstr>
      <vt:lpstr>Hol</vt:lpstr>
      <vt:lpstr>Charakterystyka dzieci z uszkodzonym narządem słuchu i wpływ uszkodzenia na ich funkcjonowanie. </vt:lpstr>
      <vt:lpstr>LEKKI UBYTEK SŁUCHU 20 – 40 dB   </vt:lpstr>
      <vt:lpstr>LEKKI UBYTEK SŁUCHU 20 – 40 dB </vt:lpstr>
      <vt:lpstr>TRUDNOŚCI : </vt:lpstr>
      <vt:lpstr>TRUDNOŚCI </vt:lpstr>
      <vt:lpstr>UMIARKOWANY UBYTEK SŁUCHU  40 – 70 dB </vt:lpstr>
      <vt:lpstr>UMIARKOWANY UBYTEK SŁUCHU  40 – 70 dB</vt:lpstr>
      <vt:lpstr>UMIARKOWANY UBYTEK SŁUCHU  40 – 70 dB</vt:lpstr>
      <vt:lpstr>UMIARKOWANY UBYTEK SŁUCHU  40 – 70 dB</vt:lpstr>
      <vt:lpstr>UMIARKOWANY UBYTEK SŁUCHU  40 – 70 dB</vt:lpstr>
      <vt:lpstr>TRUDNOŚCI  </vt:lpstr>
      <vt:lpstr>TRUDNOŚCI</vt:lpstr>
      <vt:lpstr>TRUDNOŚCI </vt:lpstr>
      <vt:lpstr>ZNACZNY UBYTEK SŁUCHU 70 – 90 dB </vt:lpstr>
      <vt:lpstr>ZNACZNY UBYTEK SŁUCHU 70 – 90 dB</vt:lpstr>
      <vt:lpstr>TRUDNOŚCI</vt:lpstr>
      <vt:lpstr>TRUDNOŚCI</vt:lpstr>
      <vt:lpstr>GŁĘBOKI UBYTEK SŁUCHU 91 dB I WIĘCEJ </vt:lpstr>
      <vt:lpstr>GŁĘBOKI UBYTEK SŁUCHU 91 dB I WIĘCEJ</vt:lpstr>
      <vt:lpstr>TRUDNOŚCI</vt:lpstr>
      <vt:lpstr>TRUDNOŚCI</vt:lpstr>
      <vt:lpstr>Najistotniejsze dla prawidłowego funkcjonowania jest słyszenie w zakresie pasma mowy (od 250 do 8000 Hz). Za normę słyszenia przyjmuje się próg słyszenia pasma mowy (0 do 30 dB). </vt:lpstr>
      <vt:lpstr>Prezentacja programu PowerPoint</vt:lpstr>
      <vt:lpstr>Poniższy audiogram obrazuje pasmo mowy w kształcie banana. Ucho dobrze słyszące bez problemu rejestruje zapisane tu dźwięki mowy</vt:lpstr>
      <vt:lpstr>Prezentacja programu PowerPoint</vt:lpstr>
      <vt:lpstr>BYĆ GŁUCHYM WSRÓD SŁYSZĄCYCH</vt:lpstr>
      <vt:lpstr>Dziękuję.   przygotowała: mgr B. Markiewicz</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Charakterystyka dzieci z uszkodzonym narządem słuchu i związane z tym specyficzne trudności szkolne.</dc:title>
  <dc:creator>Windows User</dc:creator>
  <cp:lastModifiedBy>B-MARKIEWICZ</cp:lastModifiedBy>
  <cp:revision>13</cp:revision>
  <dcterms:created xsi:type="dcterms:W3CDTF">2013-09-27T08:23:39Z</dcterms:created>
  <dcterms:modified xsi:type="dcterms:W3CDTF">2019-12-05T12:46:43Z</dcterms:modified>
</cp:coreProperties>
</file>